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E70D5-274E-48AB-88FC-249747E589CB}"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E70D5-274E-48AB-88FC-249747E589CB}"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E70D5-274E-48AB-88FC-249747E589CB}"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E70D5-274E-48AB-88FC-249747E589CB}"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E70D5-274E-48AB-88FC-249747E589CB}"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E70D5-274E-48AB-88FC-249747E589CB}"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E70D5-274E-48AB-88FC-249747E589CB}" type="datetimeFigureOut">
              <a:rPr lang="en-US" smtClean="0"/>
              <a:pPr/>
              <a:t>7/20/2011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E70D5-274E-48AB-88FC-249747E589CB}" type="datetimeFigureOut">
              <a:rPr lang="en-US" smtClean="0"/>
              <a:pPr/>
              <a:t>7/20/2011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E70D5-274E-48AB-88FC-249747E589CB}" type="datetimeFigureOut">
              <a:rPr lang="en-US" smtClean="0"/>
              <a:pPr/>
              <a:t>7/20/2011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E70D5-274E-48AB-88FC-249747E589CB}"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E70D5-274E-48AB-88FC-249747E589CB}"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524B2-E1ED-4EE8-9F0A-04DF15CE9B4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4E70D5-274E-48AB-88FC-249747E589CB}" type="datetimeFigureOut">
              <a:rPr lang="en-US" smtClean="0"/>
              <a:pPr/>
              <a:t>7/20/2011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524B2-E1ED-4EE8-9F0A-04DF15CE9B4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package" Target="../embeddings/Microsoft_Office_Word_Document1.docx"/></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0" y="381000"/>
            <a:ext cx="7924800" cy="5262979"/>
          </a:xfrm>
          <a:prstGeom prst="rect">
            <a:avLst/>
          </a:prstGeom>
        </p:spPr>
        <p:txBody>
          <a:bodyPr wrap="square">
            <a:spAutoFit/>
          </a:bodyPr>
          <a:lstStyle/>
          <a:p>
            <a:pPr algn="ctr"/>
            <a:r>
              <a:rPr lang="en-US" sz="2400" b="1" u="sng" baseline="0" dirty="0" smtClean="0">
                <a:solidFill>
                  <a:srgbClr val="000000"/>
                </a:solidFill>
              </a:rPr>
              <a:t>Fluid Statics</a:t>
            </a:r>
          </a:p>
          <a:p>
            <a:pPr algn="just"/>
            <a:r>
              <a:rPr lang="en-US" sz="2400" baseline="0" dirty="0" smtClean="0">
                <a:solidFill>
                  <a:srgbClr val="000000"/>
                </a:solidFill>
              </a:rPr>
              <a:t>In fluids at rest there are no shear stresses; </a:t>
            </a:r>
          </a:p>
          <a:p>
            <a:pPr algn="just">
              <a:buFont typeface="Arial" pitchFamily="34" charset="0"/>
              <a:buChar char="•"/>
            </a:pPr>
            <a:r>
              <a:rPr lang="en-US" sz="2400" baseline="0" dirty="0" smtClean="0">
                <a:solidFill>
                  <a:srgbClr val="000000"/>
                </a:solidFill>
              </a:rPr>
              <a:t>only normal forces due to pressure are present. </a:t>
            </a:r>
          </a:p>
          <a:p>
            <a:pPr algn="just">
              <a:buFont typeface="Arial" pitchFamily="34" charset="0"/>
              <a:buChar char="•"/>
            </a:pPr>
            <a:r>
              <a:rPr lang="en-US" sz="2400" baseline="0" dirty="0" smtClean="0">
                <a:solidFill>
                  <a:srgbClr val="000000"/>
                </a:solidFill>
              </a:rPr>
              <a:t>Normal forces produced by static fluids are often very important.</a:t>
            </a:r>
          </a:p>
          <a:p>
            <a:pPr algn="just"/>
            <a:r>
              <a:rPr lang="en-US" sz="2400" u="sng" baseline="0" dirty="0" smtClean="0">
                <a:solidFill>
                  <a:srgbClr val="000000"/>
                </a:solidFill>
              </a:rPr>
              <a:t>-For example</a:t>
            </a:r>
            <a:r>
              <a:rPr lang="en-US" sz="2400" baseline="0" dirty="0" smtClean="0">
                <a:solidFill>
                  <a:srgbClr val="000000"/>
                </a:solidFill>
              </a:rPr>
              <a:t>, </a:t>
            </a:r>
          </a:p>
          <a:p>
            <a:pPr algn="just"/>
            <a:r>
              <a:rPr lang="en-US" sz="2400" baseline="0" dirty="0" smtClean="0">
                <a:solidFill>
                  <a:srgbClr val="000000"/>
                </a:solidFill>
              </a:rPr>
              <a:t>they tend to overturn concrete dams, </a:t>
            </a:r>
          </a:p>
          <a:p>
            <a:pPr algn="just"/>
            <a:r>
              <a:rPr lang="en-US" sz="2400" baseline="0" dirty="0" smtClean="0">
                <a:solidFill>
                  <a:srgbClr val="000000"/>
                </a:solidFill>
              </a:rPr>
              <a:t>burst pressure vessels, </a:t>
            </a:r>
          </a:p>
          <a:p>
            <a:pPr algn="just"/>
            <a:r>
              <a:rPr lang="en-US" sz="2400" baseline="0" dirty="0" smtClean="0">
                <a:solidFill>
                  <a:srgbClr val="000000"/>
                </a:solidFill>
              </a:rPr>
              <a:t>and break lock gates on canals. </a:t>
            </a:r>
          </a:p>
          <a:p>
            <a:pPr algn="just"/>
            <a:r>
              <a:rPr lang="en-US" sz="2400" baseline="0" dirty="0" smtClean="0">
                <a:solidFill>
                  <a:srgbClr val="000000"/>
                </a:solidFill>
              </a:rPr>
              <a:t>Obviously, to design such facilities, we need to be able to compute the magnitudes and locations of normal pressure forces. Understanding them, we can also develop instruments to measure pres </a:t>
            </a:r>
            <a:r>
              <a:rPr lang="en-US" sz="2400" baseline="0" dirty="0" err="1" smtClean="0">
                <a:solidFill>
                  <a:srgbClr val="000000"/>
                </a:solidFill>
              </a:rPr>
              <a:t>sures</a:t>
            </a:r>
            <a:r>
              <a:rPr lang="en-US" sz="2400" baseline="0" dirty="0" smtClean="0">
                <a:solidFill>
                  <a:srgbClr val="000000"/>
                </a:solidFill>
              </a:rPr>
              <a:t>, and systems that transfer pressures, such as for automobile brakes and hoists.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3200" i="1" u="sng" dirty="0" smtClean="0"/>
              <a:t>Fluid Statics</a:t>
            </a:r>
            <a:br>
              <a:rPr lang="en-US" sz="3200" i="1" u="sng" dirty="0" smtClean="0"/>
            </a:br>
            <a:r>
              <a:rPr lang="en-US" sz="2400" i="1" u="sng" dirty="0" smtClean="0"/>
              <a:t>Measurement of Pressure</a:t>
            </a:r>
            <a:endParaRPr lang="en-US" sz="3200" dirty="0"/>
          </a:p>
        </p:txBody>
      </p:sp>
      <p:sp>
        <p:nvSpPr>
          <p:cNvPr id="3" name="Content Placeholder 2"/>
          <p:cNvSpPr>
            <a:spLocks noGrp="1"/>
          </p:cNvSpPr>
          <p:nvPr>
            <p:ph idx="1"/>
          </p:nvPr>
        </p:nvSpPr>
        <p:spPr>
          <a:xfrm>
            <a:off x="4038600" y="1295400"/>
            <a:ext cx="4648200" cy="4876800"/>
          </a:xfrm>
        </p:spPr>
        <p:style>
          <a:lnRef idx="2">
            <a:schemeClr val="dk1"/>
          </a:lnRef>
          <a:fillRef idx="1">
            <a:schemeClr val="lt1"/>
          </a:fillRef>
          <a:effectRef idx="0">
            <a:schemeClr val="dk1"/>
          </a:effectRef>
          <a:fontRef idx="minor">
            <a:schemeClr val="dk1"/>
          </a:fontRef>
        </p:style>
        <p:txBody>
          <a:bodyPr>
            <a:normAutofit fontScale="55000" lnSpcReduction="20000"/>
          </a:bodyPr>
          <a:lstStyle/>
          <a:p>
            <a:pPr>
              <a:buNone/>
            </a:pPr>
            <a:r>
              <a:rPr lang="en-US" b="1" u="sng" dirty="0" smtClean="0"/>
              <a:t>Barometer</a:t>
            </a:r>
          </a:p>
          <a:p>
            <a:pPr algn="just"/>
            <a:r>
              <a:rPr lang="en-US" dirty="0" smtClean="0"/>
              <a:t>We measure the absolute pressure of the atmosphere with a barometer. </a:t>
            </a:r>
          </a:p>
          <a:p>
            <a:pPr algn="just"/>
            <a:r>
              <a:rPr lang="en-US" dirty="0" smtClean="0"/>
              <a:t>From the concepts developed in Sec. 3.2, we see that the pressure at 0, </a:t>
            </a:r>
            <a:r>
              <a:rPr lang="en-US" dirty="0" err="1" smtClean="0"/>
              <a:t>p</a:t>
            </a:r>
            <a:r>
              <a:rPr lang="en-US" baseline="-25000" dirty="0" err="1" smtClean="0"/>
              <a:t>o</a:t>
            </a:r>
            <a:r>
              <a:rPr lang="en-US" dirty="0" smtClean="0"/>
              <a:t> = p</a:t>
            </a:r>
            <a:r>
              <a:rPr lang="en-US" baseline="-25000" dirty="0" smtClean="0"/>
              <a:t>a</a:t>
            </a:r>
            <a:r>
              <a:rPr lang="en-US" dirty="0" smtClean="0"/>
              <a:t> = </a:t>
            </a:r>
            <a:r>
              <a:rPr lang="en-US" dirty="0" err="1" smtClean="0"/>
              <a:t>p</a:t>
            </a:r>
            <a:r>
              <a:rPr lang="en-US" baseline="-25000" dirty="0" err="1" smtClean="0"/>
              <a:t>atm</a:t>
            </a:r>
            <a:r>
              <a:rPr lang="en-US" dirty="0" smtClean="0"/>
              <a:t>. But, from Eq. (3.4) and Sec. 3.2,</a:t>
            </a:r>
          </a:p>
          <a:p>
            <a:pPr algn="just">
              <a:buNone/>
            </a:pPr>
            <a:r>
              <a:rPr lang="en-US" dirty="0" smtClean="0"/>
              <a:t>       </a:t>
            </a:r>
            <a:r>
              <a:rPr lang="en-US" dirty="0" err="1" smtClean="0"/>
              <a:t>p</a:t>
            </a:r>
            <a:r>
              <a:rPr lang="en-US" baseline="-25000" dirty="0" err="1" smtClean="0"/>
              <a:t>o</a:t>
            </a:r>
            <a:r>
              <a:rPr lang="en-US" dirty="0" smtClean="0"/>
              <a:t> = </a:t>
            </a:r>
            <a:r>
              <a:rPr lang="el-GR" dirty="0" smtClean="0"/>
              <a:t>ϒ</a:t>
            </a:r>
            <a:r>
              <a:rPr lang="en-US" dirty="0" smtClean="0"/>
              <a:t>y + </a:t>
            </a:r>
            <a:r>
              <a:rPr lang="en-US" dirty="0" err="1" smtClean="0"/>
              <a:t>p</a:t>
            </a:r>
            <a:r>
              <a:rPr lang="en-US" baseline="-25000" dirty="0" err="1" smtClean="0"/>
              <a:t>vapor</a:t>
            </a:r>
            <a:endParaRPr lang="en-US" baseline="-25000" dirty="0" smtClean="0"/>
          </a:p>
          <a:p>
            <a:pPr algn="just"/>
            <a:r>
              <a:rPr lang="en-US" dirty="0" smtClean="0"/>
              <a:t>Because of the static equilibrium, we may equate the pressures at 0 to obtain</a:t>
            </a:r>
          </a:p>
          <a:p>
            <a:pPr algn="just">
              <a:buNone/>
            </a:pPr>
            <a:r>
              <a:rPr lang="en-US" dirty="0" smtClean="0"/>
              <a:t>        </a:t>
            </a:r>
            <a:r>
              <a:rPr lang="en-US" dirty="0" err="1" smtClean="0"/>
              <a:t>p</a:t>
            </a:r>
            <a:r>
              <a:rPr lang="en-US" baseline="-25000" dirty="0" err="1" smtClean="0"/>
              <a:t>atm</a:t>
            </a:r>
            <a:r>
              <a:rPr lang="en-US" dirty="0" smtClean="0"/>
              <a:t> = </a:t>
            </a:r>
            <a:r>
              <a:rPr lang="el-GR" dirty="0" smtClean="0"/>
              <a:t>ϒ</a:t>
            </a:r>
            <a:r>
              <a:rPr lang="en-US" dirty="0" smtClean="0"/>
              <a:t>y + </a:t>
            </a:r>
            <a:r>
              <a:rPr lang="en-US" dirty="0" err="1" smtClean="0"/>
              <a:t>P</a:t>
            </a:r>
            <a:r>
              <a:rPr lang="en-US" baseline="-25000" dirty="0" err="1" smtClean="0"/>
              <a:t>vapor</a:t>
            </a:r>
            <a:r>
              <a:rPr lang="en-US" dirty="0" smtClean="0"/>
              <a:t>	(3.8)</a:t>
            </a:r>
          </a:p>
          <a:p>
            <a:pPr algn="just">
              <a:buNone/>
            </a:pPr>
            <a:endParaRPr lang="en-US" dirty="0" smtClean="0"/>
          </a:p>
          <a:p>
            <a:pPr algn="just"/>
            <a:r>
              <a:rPr lang="en-US" dirty="0" smtClean="0"/>
              <a:t>If the vapor pressure on the surface of the liquid in the tube were negligible, then we would have</a:t>
            </a:r>
          </a:p>
          <a:p>
            <a:pPr algn="just">
              <a:buNone/>
            </a:pPr>
            <a:r>
              <a:rPr lang="en-US" dirty="0" smtClean="0"/>
              <a:t>       </a:t>
            </a:r>
            <a:r>
              <a:rPr lang="en-US" dirty="0" err="1" smtClean="0"/>
              <a:t>P</a:t>
            </a:r>
            <a:r>
              <a:rPr lang="en-US" baseline="-25000" dirty="0" err="1" smtClean="0"/>
              <a:t>atm</a:t>
            </a:r>
            <a:r>
              <a:rPr lang="en-US" dirty="0" smtClean="0"/>
              <a:t> = </a:t>
            </a:r>
            <a:r>
              <a:rPr lang="el-GR" dirty="0" smtClean="0"/>
              <a:t>ϒ</a:t>
            </a:r>
            <a:r>
              <a:rPr lang="en-US" dirty="0" smtClean="0"/>
              <a:t>y</a:t>
            </a:r>
          </a:p>
          <a:p>
            <a:pPr algn="just">
              <a:buNone/>
            </a:pPr>
            <a:r>
              <a:rPr lang="en-US" dirty="0" smtClean="0"/>
              <a:t>       Mercury is used to keep the tube short.</a:t>
            </a:r>
          </a:p>
          <a:p>
            <a:endParaRPr lang="en-US" dirty="0"/>
          </a:p>
        </p:txBody>
      </p:sp>
      <p:pic>
        <p:nvPicPr>
          <p:cNvPr id="4" name="Content Placeholder 3" descr="Photo0067.jpg"/>
          <p:cNvPicPr>
            <a:picLocks noChangeAspect="1"/>
          </p:cNvPicPr>
          <p:nvPr/>
        </p:nvPicPr>
        <p:blipFill>
          <a:blip r:embed="rId2" cstate="print"/>
          <a:stretch>
            <a:fillRect/>
          </a:stretch>
        </p:blipFill>
        <p:spPr>
          <a:xfrm>
            <a:off x="255215" y="1295400"/>
            <a:ext cx="3459089" cy="4191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417638"/>
          </a:xfrm>
        </p:spPr>
        <p:txBody>
          <a:bodyPr>
            <a:noAutofit/>
          </a:bodyPr>
          <a:lstStyle/>
          <a:p>
            <a:r>
              <a:rPr lang="en-US" sz="2400" i="1" u="sng" dirty="0" smtClean="0"/>
              <a:t>Fluid Statics</a:t>
            </a:r>
            <a:br>
              <a:rPr lang="en-US" sz="2400" i="1" u="sng" dirty="0" smtClean="0"/>
            </a:br>
            <a:r>
              <a:rPr lang="en-US" sz="2400" i="1" u="sng" dirty="0" smtClean="0"/>
              <a:t> Measurement of Pressure</a:t>
            </a:r>
            <a:endParaRPr lang="en-US" sz="2400" dirty="0"/>
          </a:p>
        </p:txBody>
      </p:sp>
      <p:sp>
        <p:nvSpPr>
          <p:cNvPr id="3" name="Content Placeholder 2"/>
          <p:cNvSpPr>
            <a:spLocks noGrp="1"/>
          </p:cNvSpPr>
          <p:nvPr>
            <p:ph idx="1"/>
          </p:nvPr>
        </p:nvSpPr>
        <p:spPr>
          <a:xfrm>
            <a:off x="3048000" y="914400"/>
            <a:ext cx="5791200" cy="5715000"/>
          </a:xfrm>
        </p:spPr>
        <p:txBody>
          <a:bodyPr>
            <a:noAutofit/>
          </a:bodyPr>
          <a:lstStyle/>
          <a:p>
            <a:pPr>
              <a:buNone/>
            </a:pPr>
            <a:r>
              <a:rPr lang="en-US" sz="2800" b="1" u="sng" dirty="0" smtClean="0"/>
              <a:t>Bourdon Gage</a:t>
            </a:r>
            <a:endParaRPr lang="en-US" sz="2800" u="sng" dirty="0" smtClean="0"/>
          </a:p>
          <a:p>
            <a:pPr algn="just"/>
            <a:r>
              <a:rPr lang="en-US" sz="2400" dirty="0" smtClean="0"/>
              <a:t>We commonly measure pressures or vacuums with the </a:t>
            </a:r>
            <a:r>
              <a:rPr lang="en-US" sz="2400" b="1" i="1" dirty="0" smtClean="0"/>
              <a:t>Bourdon gage</a:t>
            </a:r>
            <a:r>
              <a:rPr lang="en-US" sz="2400" dirty="0" smtClean="0"/>
              <a:t>.</a:t>
            </a:r>
          </a:p>
          <a:p>
            <a:pPr algn="just"/>
            <a:r>
              <a:rPr lang="en-US" sz="2400" dirty="0" smtClean="0"/>
              <a:t> When a pressure and vacuum gage is combined into one we call this </a:t>
            </a:r>
            <a:r>
              <a:rPr lang="en-US" sz="2400" i="1" dirty="0" smtClean="0"/>
              <a:t>a </a:t>
            </a:r>
            <a:r>
              <a:rPr lang="en-US" sz="2400" b="1" i="1" dirty="0" smtClean="0"/>
              <a:t>compound gage</a:t>
            </a:r>
            <a:r>
              <a:rPr lang="en-US" sz="2400" dirty="0" smtClean="0"/>
              <a:t>. </a:t>
            </a:r>
          </a:p>
          <a:p>
            <a:pPr algn="just"/>
            <a:r>
              <a:rPr lang="en-US" sz="2400" dirty="0" smtClean="0"/>
              <a:t>The pressure indicated by such gages is that at their centers. </a:t>
            </a:r>
            <a:r>
              <a:rPr lang="en-US" sz="2400" i="1" dirty="0" smtClean="0"/>
              <a:t>If </a:t>
            </a:r>
            <a:r>
              <a:rPr lang="en-US" sz="2400" dirty="0" smtClean="0"/>
              <a:t>the connecting piping is filled completely with fluid of the same density and if the pressure gage is graduated to read in pounds per square inch, as is customary, then</a:t>
            </a:r>
          </a:p>
          <a:p>
            <a:pPr>
              <a:buNone/>
            </a:pPr>
            <a:r>
              <a:rPr lang="en-US" sz="2400" dirty="0" smtClean="0"/>
              <a:t>       </a:t>
            </a:r>
            <a:r>
              <a:rPr lang="en-US" sz="2400" dirty="0" err="1" smtClean="0"/>
              <a:t>p</a:t>
            </a:r>
            <a:r>
              <a:rPr lang="en-US" sz="2400" baseline="-25000" dirty="0" err="1" smtClean="0"/>
              <a:t>A</a:t>
            </a:r>
            <a:r>
              <a:rPr lang="en-US" sz="2400" dirty="0" smtClean="0"/>
              <a:t>(psi) = gage reading (psi) + </a:t>
            </a:r>
            <a:r>
              <a:rPr lang="el-GR" sz="2400" dirty="0" smtClean="0"/>
              <a:t>ϒ</a:t>
            </a:r>
            <a:r>
              <a:rPr lang="en-US" sz="2400" i="1" dirty="0" smtClean="0"/>
              <a:t>h/144</a:t>
            </a:r>
            <a:endParaRPr lang="en-US" sz="2400" dirty="0" smtClean="0"/>
          </a:p>
          <a:p>
            <a:endParaRPr lang="en-US" sz="2400" dirty="0" smtClean="0"/>
          </a:p>
          <a:p>
            <a:endParaRPr lang="en-US" sz="2400" dirty="0"/>
          </a:p>
        </p:txBody>
      </p:sp>
      <p:pic>
        <p:nvPicPr>
          <p:cNvPr id="4" name="Picture 3" descr="Photo0069.jpg"/>
          <p:cNvPicPr>
            <a:picLocks noChangeAspect="1"/>
          </p:cNvPicPr>
          <p:nvPr/>
        </p:nvPicPr>
        <p:blipFill>
          <a:blip r:embed="rId2" cstate="print"/>
          <a:stretch>
            <a:fillRect/>
          </a:stretch>
        </p:blipFill>
        <p:spPr>
          <a:xfrm>
            <a:off x="228600" y="1143000"/>
            <a:ext cx="2667000" cy="2628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Photo0070.jpg"/>
          <p:cNvPicPr>
            <a:picLocks noChangeAspect="1"/>
          </p:cNvPicPr>
          <p:nvPr/>
        </p:nvPicPr>
        <p:blipFill>
          <a:blip r:embed="rId3" cstate="print"/>
          <a:stretch>
            <a:fillRect/>
          </a:stretch>
        </p:blipFill>
        <p:spPr>
          <a:xfrm>
            <a:off x="228600" y="3897106"/>
            <a:ext cx="2667000" cy="27322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334962"/>
          </a:xfrm>
        </p:spPr>
        <p:txBody>
          <a:bodyPr>
            <a:normAutofit fontScale="90000"/>
          </a:bodyPr>
          <a:lstStyle/>
          <a:p>
            <a:r>
              <a:rPr lang="en-US" sz="3200" i="1" u="sng" dirty="0" smtClean="0"/>
              <a:t>Fluid Statics</a:t>
            </a:r>
            <a:br>
              <a:rPr lang="en-US" sz="3200" i="1" u="sng" dirty="0" smtClean="0"/>
            </a:br>
            <a:endParaRPr lang="en-US" sz="3200" dirty="0"/>
          </a:p>
        </p:txBody>
      </p:sp>
      <p:sp>
        <p:nvSpPr>
          <p:cNvPr id="3" name="Content Placeholder 2"/>
          <p:cNvSpPr>
            <a:spLocks noGrp="1"/>
          </p:cNvSpPr>
          <p:nvPr>
            <p:ph idx="1"/>
          </p:nvPr>
        </p:nvSpPr>
        <p:spPr>
          <a:xfrm>
            <a:off x="457200" y="2819400"/>
            <a:ext cx="8458200" cy="4038600"/>
          </a:xfrm>
        </p:spPr>
        <p:txBody>
          <a:bodyPr>
            <a:noAutofit/>
          </a:bodyPr>
          <a:lstStyle/>
          <a:p>
            <a:pPr>
              <a:buNone/>
            </a:pPr>
            <a:r>
              <a:rPr lang="en-US" sz="1800" b="1" i="1" u="sng" dirty="0" smtClean="0"/>
              <a:t>Pressure Transducer</a:t>
            </a:r>
          </a:p>
          <a:p>
            <a:pPr algn="just"/>
            <a:r>
              <a:rPr lang="en-US" sz="1800" i="1" dirty="0" smtClean="0"/>
              <a:t>A </a:t>
            </a:r>
            <a:r>
              <a:rPr lang="en-US" sz="1800" b="1" i="1" dirty="0" smtClean="0"/>
              <a:t>transducer </a:t>
            </a:r>
            <a:r>
              <a:rPr lang="en-US" sz="1800" dirty="0" smtClean="0"/>
              <a:t>is a device that transfers energy (in any form) from one system to another. </a:t>
            </a:r>
          </a:p>
          <a:p>
            <a:pPr algn="just"/>
            <a:r>
              <a:rPr lang="en-US" sz="1800" dirty="0" smtClean="0"/>
              <a:t>A Bourdon gage is a mechanical transducer</a:t>
            </a:r>
          </a:p>
          <a:p>
            <a:pPr algn="just"/>
            <a:r>
              <a:rPr lang="en-US" sz="1800" dirty="0" smtClean="0"/>
              <a:t> An </a:t>
            </a:r>
            <a:r>
              <a:rPr lang="en-US" sz="1800" b="1" i="1" dirty="0" smtClean="0"/>
              <a:t>electrical pressure transducer </a:t>
            </a:r>
            <a:r>
              <a:rPr lang="en-US" sz="1800" dirty="0" smtClean="0"/>
              <a:t>converts the displacement of a mechanical system (usually a metal diaphragm) to an electric signal, either actively if it generates its own electrical output or passively if it requires an electrical input that it modifies as a function of the me­chanical displacement.</a:t>
            </a:r>
          </a:p>
          <a:p>
            <a:pPr algn="just"/>
            <a:r>
              <a:rPr lang="en-US" sz="1800" dirty="0" smtClean="0"/>
              <a:t> As the pressure changes, the deflection of the diaphragm changes. This, in turn, changes the electrical output, which, through proper calibration, can provide pressure.</a:t>
            </a:r>
          </a:p>
          <a:p>
            <a:pPr algn="just"/>
            <a:r>
              <a:rPr lang="en-US" sz="1800" dirty="0" smtClean="0"/>
              <a:t> If we connect such a device to a strip-chart recorder we can use it to give a continuous record of pressure</a:t>
            </a:r>
          </a:p>
          <a:p>
            <a:endParaRPr lang="en-US" sz="1800" dirty="0"/>
          </a:p>
        </p:txBody>
      </p:sp>
      <p:pic>
        <p:nvPicPr>
          <p:cNvPr id="4" name="Picture 3" descr="Photo0072.jpg"/>
          <p:cNvPicPr>
            <a:picLocks noChangeAspect="1"/>
          </p:cNvPicPr>
          <p:nvPr/>
        </p:nvPicPr>
        <p:blipFill>
          <a:blip r:embed="rId2" cstate="print"/>
          <a:stretch>
            <a:fillRect/>
          </a:stretch>
        </p:blipFill>
        <p:spPr>
          <a:xfrm>
            <a:off x="1143000" y="533400"/>
            <a:ext cx="6934200" cy="2273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9762"/>
          </a:xfrm>
        </p:spPr>
        <p:txBody>
          <a:bodyPr>
            <a:noAutofit/>
          </a:bodyPr>
          <a:lstStyle/>
          <a:p>
            <a:r>
              <a:rPr lang="en-US" sz="2800" i="1" u="sng" dirty="0" smtClean="0"/>
              <a:t>Fluid Statics</a:t>
            </a:r>
            <a:br>
              <a:rPr lang="en-US" sz="2800" i="1" u="sng" dirty="0" smtClean="0"/>
            </a:br>
            <a:r>
              <a:rPr lang="en-US" sz="2800" i="1" u="sng" dirty="0" smtClean="0"/>
              <a:t>Measurement of Pressure</a:t>
            </a:r>
            <a:endParaRPr lang="en-US" sz="2800" dirty="0"/>
          </a:p>
        </p:txBody>
      </p:sp>
      <p:sp>
        <p:nvSpPr>
          <p:cNvPr id="3" name="Content Placeholder 2"/>
          <p:cNvSpPr>
            <a:spLocks noGrp="1"/>
          </p:cNvSpPr>
          <p:nvPr>
            <p:ph idx="1"/>
          </p:nvPr>
        </p:nvSpPr>
        <p:spPr>
          <a:xfrm>
            <a:off x="4267200" y="1219200"/>
            <a:ext cx="4419600" cy="4572001"/>
          </a:xfrm>
        </p:spPr>
        <p:txBody>
          <a:bodyPr>
            <a:normAutofit fontScale="62500" lnSpcReduction="20000"/>
          </a:bodyPr>
          <a:lstStyle/>
          <a:p>
            <a:pPr algn="just">
              <a:buNone/>
            </a:pPr>
            <a:r>
              <a:rPr lang="en-US" sz="3400" b="1" i="1" u="sng" dirty="0" err="1" smtClean="0"/>
              <a:t>Piezometer</a:t>
            </a:r>
            <a:r>
              <a:rPr lang="en-US" sz="3400" b="1" i="1" u="sng" dirty="0" smtClean="0"/>
              <a:t> Column</a:t>
            </a:r>
          </a:p>
          <a:p>
            <a:pPr algn="just"/>
            <a:r>
              <a:rPr lang="en-US" dirty="0" smtClean="0"/>
              <a:t>A </a:t>
            </a:r>
            <a:r>
              <a:rPr lang="en-US" dirty="0" err="1" smtClean="0"/>
              <a:t>piezometer</a:t>
            </a:r>
            <a:r>
              <a:rPr lang="en-US" dirty="0" smtClean="0"/>
              <a:t> column is a simple device for measuring moderate pressures of liquids. </a:t>
            </a:r>
          </a:p>
          <a:p>
            <a:pPr algn="just"/>
            <a:r>
              <a:rPr lang="en-US" dirty="0" smtClean="0"/>
              <a:t>It consists of a sufficiently long tube in which the liquid can freely rise without overflowing.</a:t>
            </a:r>
          </a:p>
          <a:p>
            <a:pPr algn="just"/>
            <a:r>
              <a:rPr lang="en-US" dirty="0" smtClean="0"/>
              <a:t> The height of the liquid in the tube will give the value of the pressure head, </a:t>
            </a:r>
            <a:r>
              <a:rPr lang="en-US" i="1" dirty="0" smtClean="0"/>
              <a:t>p/</a:t>
            </a:r>
            <a:r>
              <a:rPr lang="el-GR" i="1" dirty="0" smtClean="0"/>
              <a:t>ϒ</a:t>
            </a:r>
            <a:r>
              <a:rPr lang="en-US" i="1" dirty="0" smtClean="0"/>
              <a:t> </a:t>
            </a:r>
            <a:r>
              <a:rPr lang="en-US" dirty="0" smtClean="0"/>
              <a:t>directly. </a:t>
            </a:r>
          </a:p>
          <a:p>
            <a:pPr algn="just"/>
            <a:r>
              <a:rPr lang="en-US" dirty="0" smtClean="0"/>
              <a:t>To reduce capillary error the tube diameter should be at least 0.5 in (12 mm).</a:t>
            </a:r>
          </a:p>
          <a:p>
            <a:pPr algn="just"/>
            <a:r>
              <a:rPr lang="en-US" dirty="0" smtClean="0"/>
              <a:t>open </a:t>
            </a:r>
            <a:r>
              <a:rPr lang="en-US" dirty="0" err="1" smtClean="0"/>
              <a:t>piezometer</a:t>
            </a:r>
            <a:r>
              <a:rPr lang="en-US" dirty="0" smtClean="0"/>
              <a:t> tube is too tall and cumbersome for use with liquids under high pressure and gases</a:t>
            </a:r>
          </a:p>
          <a:p>
            <a:pPr algn="just"/>
            <a:endParaRPr lang="en-US" dirty="0" smtClean="0"/>
          </a:p>
          <a:p>
            <a:pPr algn="just"/>
            <a:endParaRPr lang="en-US" dirty="0"/>
          </a:p>
        </p:txBody>
      </p:sp>
      <p:pic>
        <p:nvPicPr>
          <p:cNvPr id="4" name="Picture 3" descr="Photo0073.jpg"/>
          <p:cNvPicPr>
            <a:picLocks noChangeAspect="1"/>
          </p:cNvPicPr>
          <p:nvPr/>
        </p:nvPicPr>
        <p:blipFill>
          <a:blip r:embed="rId2" cstate="print"/>
          <a:stretch>
            <a:fillRect/>
          </a:stretch>
        </p:blipFill>
        <p:spPr>
          <a:xfrm>
            <a:off x="609600" y="1752600"/>
            <a:ext cx="3384926" cy="3429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2800" i="1" u="sng" dirty="0" smtClean="0"/>
              <a:t>Fluid Statics</a:t>
            </a:r>
            <a:br>
              <a:rPr lang="en-US" sz="2800" i="1" u="sng" dirty="0" smtClean="0"/>
            </a:br>
            <a:r>
              <a:rPr lang="en-US" sz="2800" i="1" u="sng" dirty="0" smtClean="0"/>
              <a:t>Measurement of Pressure</a:t>
            </a:r>
            <a:endParaRPr lang="en-US" sz="2800" dirty="0"/>
          </a:p>
        </p:txBody>
      </p:sp>
      <p:sp>
        <p:nvSpPr>
          <p:cNvPr id="3" name="Content Placeholder 2"/>
          <p:cNvSpPr>
            <a:spLocks noGrp="1"/>
          </p:cNvSpPr>
          <p:nvPr>
            <p:ph idx="1"/>
          </p:nvPr>
        </p:nvSpPr>
        <p:spPr>
          <a:xfrm>
            <a:off x="3505200" y="838200"/>
            <a:ext cx="5486400" cy="5791200"/>
          </a:xfrm>
        </p:spPr>
        <p:txBody>
          <a:bodyPr>
            <a:noAutofit/>
          </a:bodyPr>
          <a:lstStyle/>
          <a:p>
            <a:pPr algn="just">
              <a:buNone/>
            </a:pPr>
            <a:r>
              <a:rPr lang="en-US" sz="1600" b="1" i="1" u="sng" dirty="0" smtClean="0"/>
              <a:t>Simple Manometer</a:t>
            </a:r>
          </a:p>
          <a:p>
            <a:pPr algn="just"/>
            <a:r>
              <a:rPr lang="en-US" sz="1600" smtClean="0"/>
              <a:t>simple </a:t>
            </a:r>
            <a:r>
              <a:rPr lang="en-US" sz="1600" dirty="0" smtClean="0"/>
              <a:t>manometer or mercury U </a:t>
            </a:r>
            <a:r>
              <a:rPr lang="en-US" sz="1600" smtClean="0"/>
              <a:t>tube is </a:t>
            </a:r>
            <a:r>
              <a:rPr lang="en-US" sz="1600" dirty="0" smtClean="0"/>
              <a:t>a convenient device for measuring </a:t>
            </a:r>
            <a:r>
              <a:rPr lang="en-US" sz="1600" smtClean="0"/>
              <a:t>many pressures</a:t>
            </a:r>
            <a:r>
              <a:rPr lang="en-US" sz="1600" dirty="0" smtClean="0"/>
              <a:t>. </a:t>
            </a:r>
          </a:p>
          <a:p>
            <a:pPr algn="just"/>
            <a:r>
              <a:rPr lang="en-US" sz="1600" smtClean="0"/>
              <a:t>Let </a:t>
            </a:r>
            <a:r>
              <a:rPr lang="en-US" sz="1600" i="1" smtClean="0"/>
              <a:t>s</a:t>
            </a:r>
            <a:r>
              <a:rPr lang="en-US" sz="1600" i="1" baseline="-25000" smtClean="0"/>
              <a:t>M</a:t>
            </a:r>
            <a:r>
              <a:rPr lang="en-US" sz="1600" i="1" smtClean="0"/>
              <a:t> be</a:t>
            </a:r>
            <a:r>
              <a:rPr lang="en-US" sz="1600" smtClean="0"/>
              <a:t> </a:t>
            </a:r>
            <a:r>
              <a:rPr lang="en-US" sz="1600" dirty="0" smtClean="0"/>
              <a:t>the specific gravity of the </a:t>
            </a:r>
            <a:r>
              <a:rPr lang="en-US" sz="1600" i="1" smtClean="0"/>
              <a:t>manometer </a:t>
            </a:r>
            <a:r>
              <a:rPr lang="en-US" sz="1600" smtClean="0"/>
              <a:t>fluid and s</a:t>
            </a:r>
            <a:r>
              <a:rPr lang="en-US" sz="1600" baseline="-25000" smtClean="0"/>
              <a:t>F</a:t>
            </a:r>
            <a:r>
              <a:rPr lang="en-US" sz="1600" smtClean="0"/>
              <a:t> </a:t>
            </a:r>
            <a:r>
              <a:rPr lang="en-US" sz="1600" dirty="0" smtClean="0"/>
              <a:t>as the specific gravity of </a:t>
            </a:r>
            <a:r>
              <a:rPr lang="en-US" sz="1600" smtClean="0"/>
              <a:t>the </a:t>
            </a:r>
            <a:r>
              <a:rPr lang="en-US" sz="1600" i="1" smtClean="0"/>
              <a:t>fluid </a:t>
            </a:r>
            <a:r>
              <a:rPr lang="en-US" sz="1600" dirty="0" smtClean="0"/>
              <a:t>whose pressure is being measured</a:t>
            </a:r>
            <a:r>
              <a:rPr lang="en-US" sz="1600" smtClean="0"/>
              <a:t>. let </a:t>
            </a:r>
            <a:r>
              <a:rPr lang="en-US" sz="1600" dirty="0" smtClean="0"/>
              <a:t>us identify a manometer reading by </a:t>
            </a:r>
            <a:r>
              <a:rPr lang="en-US" sz="1600" dirty="0" err="1" smtClean="0"/>
              <a:t>R</a:t>
            </a:r>
            <a:r>
              <a:rPr lang="en-US" sz="1600" baseline="-25000" dirty="0" err="1" smtClean="0"/>
              <a:t>m</a:t>
            </a:r>
            <a:r>
              <a:rPr lang="en-US" sz="1600" dirty="0" smtClean="0"/>
              <a:t>; in Fig this is the height </a:t>
            </a:r>
            <a:r>
              <a:rPr lang="en-US" sz="1600" i="1" dirty="0" smtClean="0"/>
              <a:t>OC. </a:t>
            </a:r>
            <a:r>
              <a:rPr lang="en-US" sz="1600" dirty="0" smtClean="0"/>
              <a:t>If </a:t>
            </a:r>
            <a:r>
              <a:rPr lang="en-US" sz="1600" i="1" dirty="0" smtClean="0"/>
              <a:t>y' </a:t>
            </a:r>
            <a:r>
              <a:rPr lang="en-US" sz="1600" dirty="0" smtClean="0"/>
              <a:t>is the height of a column of </a:t>
            </a:r>
            <a:r>
              <a:rPr lang="en-US" sz="1600" smtClean="0"/>
              <a:t>measured fluid</a:t>
            </a:r>
            <a:r>
              <a:rPr lang="en-US" sz="1600" i="1" smtClean="0"/>
              <a:t> </a:t>
            </a:r>
            <a:r>
              <a:rPr lang="en-US" sz="1600" dirty="0" smtClean="0"/>
              <a:t>that would exert the same pressure at C as does the column of manometer fluid OC, </a:t>
            </a:r>
            <a:r>
              <a:rPr lang="en-US" sz="1600" smtClean="0"/>
              <a:t>height R</a:t>
            </a:r>
            <a:r>
              <a:rPr lang="en-US" sz="1600" baseline="-25000" smtClean="0"/>
              <a:t>m</a:t>
            </a:r>
            <a:endParaRPr lang="en-US" sz="1600" dirty="0" smtClean="0"/>
          </a:p>
          <a:p>
            <a:pPr algn="just">
              <a:buNone/>
            </a:pPr>
            <a:r>
              <a:rPr lang="en-US" sz="1600" smtClean="0"/>
              <a:t>          gage </a:t>
            </a:r>
            <a:r>
              <a:rPr lang="en-US" sz="1600" dirty="0" smtClean="0"/>
              <a:t>pressure </a:t>
            </a:r>
            <a:r>
              <a:rPr lang="en-US" sz="1600" i="1" dirty="0" smtClean="0"/>
              <a:t>p</a:t>
            </a:r>
            <a:r>
              <a:rPr lang="en-US" sz="1600" baseline="-25000" dirty="0" smtClean="0"/>
              <a:t>c</a:t>
            </a:r>
            <a:r>
              <a:rPr lang="en-US" sz="1600" i="1" dirty="0" smtClean="0"/>
              <a:t> = </a:t>
            </a:r>
            <a:r>
              <a:rPr lang="el-GR" sz="1600" i="1" dirty="0" smtClean="0"/>
              <a:t>ϒ</a:t>
            </a:r>
            <a:r>
              <a:rPr lang="en-US" sz="1600" i="1" baseline="-25000" dirty="0" err="1" smtClean="0"/>
              <a:t>M</a:t>
            </a:r>
            <a:r>
              <a:rPr lang="en-US" sz="1600" i="1" dirty="0" err="1" smtClean="0"/>
              <a:t>R</a:t>
            </a:r>
            <a:r>
              <a:rPr lang="en-US" sz="1600" i="1" baseline="-25000" dirty="0" err="1" smtClean="0"/>
              <a:t>m</a:t>
            </a:r>
            <a:r>
              <a:rPr lang="en-US" sz="1600" i="1" dirty="0" smtClean="0"/>
              <a:t> = </a:t>
            </a:r>
            <a:r>
              <a:rPr lang="el-GR" sz="1600" i="1" dirty="0" smtClean="0"/>
              <a:t>ϒ</a:t>
            </a:r>
            <a:r>
              <a:rPr lang="en-US" sz="1600" i="1" baseline="-25000" dirty="0" smtClean="0"/>
              <a:t>F</a:t>
            </a:r>
            <a:r>
              <a:rPr lang="en-US" sz="1600" i="1" dirty="0" smtClean="0"/>
              <a:t> y</a:t>
            </a:r>
            <a:r>
              <a:rPr lang="en-US" sz="1600" b="1" dirty="0" smtClean="0"/>
              <a:t>'</a:t>
            </a:r>
            <a:endParaRPr lang="en-US" sz="1600" dirty="0" smtClean="0"/>
          </a:p>
          <a:p>
            <a:pPr algn="just">
              <a:buNone/>
            </a:pPr>
            <a:r>
              <a:rPr lang="en-US" sz="1600" smtClean="0"/>
              <a:t>         and by rearranging</a:t>
            </a:r>
            <a:r>
              <a:rPr lang="en-US" sz="1600" dirty="0" smtClean="0"/>
              <a:t> </a:t>
            </a:r>
          </a:p>
          <a:p>
            <a:pPr algn="just">
              <a:buNone/>
            </a:pPr>
            <a:r>
              <a:rPr lang="en-US" sz="1600" i="1" smtClean="0"/>
              <a:t>          y</a:t>
            </a:r>
            <a:r>
              <a:rPr lang="en-US" sz="1600" b="1" dirty="0" smtClean="0"/>
              <a:t>‘ </a:t>
            </a:r>
            <a:r>
              <a:rPr lang="en-US" sz="1600" i="1" dirty="0" smtClean="0"/>
              <a:t> </a:t>
            </a:r>
            <a:r>
              <a:rPr lang="en-US" sz="1600" i="1" smtClean="0"/>
              <a:t>= (</a:t>
            </a:r>
            <a:r>
              <a:rPr lang="el-GR" sz="1600" i="1" smtClean="0"/>
              <a:t>ϒ</a:t>
            </a:r>
            <a:r>
              <a:rPr lang="en-US" sz="1600" i="1" baseline="-25000" smtClean="0"/>
              <a:t>M   </a:t>
            </a:r>
            <a:r>
              <a:rPr lang="en-US" sz="1600" i="1" smtClean="0"/>
              <a:t>/ </a:t>
            </a:r>
            <a:r>
              <a:rPr lang="el-GR" sz="1600" i="1" smtClean="0"/>
              <a:t>ϒ</a:t>
            </a:r>
            <a:r>
              <a:rPr lang="en-US" sz="1600" i="1" baseline="-25000" smtClean="0"/>
              <a:t>F</a:t>
            </a:r>
            <a:r>
              <a:rPr lang="en-US" sz="1600" i="1" smtClean="0"/>
              <a:t>)</a:t>
            </a:r>
            <a:r>
              <a:rPr lang="en-US" sz="1600" i="1" baseline="-25000" smtClean="0"/>
              <a:t> </a:t>
            </a:r>
            <a:r>
              <a:rPr lang="en-US" sz="1600" i="1" smtClean="0"/>
              <a:t>R</a:t>
            </a:r>
            <a:r>
              <a:rPr lang="en-US" sz="1600" i="1" baseline="-25000" smtClean="0"/>
              <a:t>m </a:t>
            </a:r>
            <a:r>
              <a:rPr lang="en-US" sz="1600" i="1" smtClean="0"/>
              <a:t>=  (p</a:t>
            </a:r>
            <a:r>
              <a:rPr lang="en-US" sz="1600" i="1" baseline="-25000" smtClean="0"/>
              <a:t>M  </a:t>
            </a:r>
            <a:r>
              <a:rPr lang="en-US" sz="1600" i="1" smtClean="0"/>
              <a:t>/ p</a:t>
            </a:r>
            <a:r>
              <a:rPr lang="en-US" sz="1600" i="1" baseline="-25000" smtClean="0"/>
              <a:t>F </a:t>
            </a:r>
            <a:r>
              <a:rPr lang="en-US" sz="1600" i="1" smtClean="0"/>
              <a:t>)R</a:t>
            </a:r>
            <a:r>
              <a:rPr lang="en-US" sz="1600" i="1" baseline="-25000" smtClean="0"/>
              <a:t>m</a:t>
            </a:r>
            <a:r>
              <a:rPr lang="en-US" sz="1600" i="1" smtClean="0"/>
              <a:t> =(S</a:t>
            </a:r>
            <a:r>
              <a:rPr lang="en-US" sz="1600" i="1" baseline="-25000" smtClean="0"/>
              <a:t>M </a:t>
            </a:r>
            <a:r>
              <a:rPr lang="en-US" sz="1600" i="1" smtClean="0"/>
              <a:t>/ S</a:t>
            </a:r>
            <a:r>
              <a:rPr lang="en-US" sz="1600" i="1" baseline="-25000" smtClean="0"/>
              <a:t>F</a:t>
            </a:r>
            <a:r>
              <a:rPr lang="en-US" sz="1600" i="1" smtClean="0"/>
              <a:t>) R</a:t>
            </a:r>
            <a:r>
              <a:rPr lang="en-US" sz="1600" i="1" baseline="-25000" smtClean="0"/>
              <a:t>m</a:t>
            </a:r>
            <a:endParaRPr lang="en-US" sz="1600" baseline="-25000" dirty="0" smtClean="0"/>
          </a:p>
          <a:p>
            <a:pPr algn="just"/>
            <a:r>
              <a:rPr lang="en-US" sz="1600" dirty="0" smtClean="0"/>
              <a:t>Thus the gage pressure at C, in terms of the fluid whose pressure we are mea­suring, as required</a:t>
            </a:r>
            <a:r>
              <a:rPr lang="en-US" sz="1600" smtClean="0"/>
              <a:t>, is </a:t>
            </a:r>
            <a:r>
              <a:rPr lang="el-GR" sz="1600" smtClean="0"/>
              <a:t>ϒ</a:t>
            </a:r>
            <a:r>
              <a:rPr lang="en-US" sz="1600" i="1" smtClean="0"/>
              <a:t>(S</a:t>
            </a:r>
            <a:r>
              <a:rPr lang="en-US" sz="1600" i="1" baseline="-25000" smtClean="0"/>
              <a:t>M </a:t>
            </a:r>
            <a:r>
              <a:rPr lang="en-US" sz="1600" i="1" smtClean="0"/>
              <a:t>/ S</a:t>
            </a:r>
            <a:r>
              <a:rPr lang="en-US" sz="1600" i="1" baseline="-25000" smtClean="0"/>
              <a:t>F</a:t>
            </a:r>
            <a:r>
              <a:rPr lang="en-US" sz="1600" i="1" smtClean="0"/>
              <a:t>) R</a:t>
            </a:r>
            <a:r>
              <a:rPr lang="en-US" sz="1600" i="1" baseline="-25000" smtClean="0"/>
              <a:t>m</a:t>
            </a:r>
            <a:r>
              <a:rPr lang="en-US" sz="1600" i="1" smtClean="0"/>
              <a:t> </a:t>
            </a:r>
            <a:r>
              <a:rPr lang="en-US" sz="1600" dirty="0" smtClean="0"/>
              <a:t>This is also the pressure at </a:t>
            </a:r>
            <a:r>
              <a:rPr lang="en-US" sz="1600" i="1" dirty="0" smtClean="0"/>
              <a:t>B </a:t>
            </a:r>
            <a:r>
              <a:rPr lang="en-US" sz="1600" dirty="0" smtClean="0"/>
              <a:t>because the fluid in </a:t>
            </a:r>
            <a:r>
              <a:rPr lang="en-US" sz="1600" i="1" dirty="0" smtClean="0"/>
              <a:t>BC </a:t>
            </a:r>
            <a:r>
              <a:rPr lang="en-US" sz="1600" dirty="0" smtClean="0"/>
              <a:t>is in balance. The pressure at </a:t>
            </a:r>
            <a:r>
              <a:rPr lang="en-US" sz="1600" i="1" smtClean="0"/>
              <a:t>A </a:t>
            </a:r>
            <a:r>
              <a:rPr lang="en-US" sz="1600" smtClean="0"/>
              <a:t>is</a:t>
            </a:r>
          </a:p>
          <a:p>
            <a:pPr algn="just"/>
            <a:endParaRPr lang="en-US" sz="1600" smtClean="0"/>
          </a:p>
          <a:p>
            <a:pPr algn="just"/>
            <a:r>
              <a:rPr lang="en-US" sz="1600" i="1" smtClean="0"/>
              <a:t>0 + </a:t>
            </a:r>
            <a:r>
              <a:rPr lang="el-GR" sz="1600" smtClean="0"/>
              <a:t>ϒ</a:t>
            </a:r>
            <a:r>
              <a:rPr lang="en-US" sz="1600" i="1" smtClean="0"/>
              <a:t>(S</a:t>
            </a:r>
            <a:r>
              <a:rPr lang="en-US" sz="1600" i="1" baseline="-25000" smtClean="0"/>
              <a:t>M </a:t>
            </a:r>
            <a:r>
              <a:rPr lang="en-US" sz="1600" i="1" smtClean="0"/>
              <a:t>/ S</a:t>
            </a:r>
            <a:r>
              <a:rPr lang="en-US" sz="1600" i="1" baseline="-25000" smtClean="0"/>
              <a:t>F</a:t>
            </a:r>
            <a:r>
              <a:rPr lang="en-US" sz="1600" i="1" smtClean="0"/>
              <a:t>) R</a:t>
            </a:r>
            <a:r>
              <a:rPr lang="en-US" sz="1600" i="1" baseline="-25000" smtClean="0"/>
              <a:t>m</a:t>
            </a:r>
            <a:r>
              <a:rPr lang="en-US" sz="1600" i="1" smtClean="0"/>
              <a:t> + </a:t>
            </a:r>
            <a:r>
              <a:rPr lang="el-GR" sz="1600" smtClean="0"/>
              <a:t>ϒ</a:t>
            </a:r>
            <a:r>
              <a:rPr lang="en-US" sz="1600" smtClean="0"/>
              <a:t>h</a:t>
            </a:r>
            <a:r>
              <a:rPr lang="en-US" sz="1600" i="1" baseline="30000" smtClean="0"/>
              <a:t> </a:t>
            </a:r>
            <a:r>
              <a:rPr lang="en-US" sz="1600" i="1" smtClean="0"/>
              <a:t>= P</a:t>
            </a:r>
            <a:r>
              <a:rPr lang="en-US" sz="1600" i="1" baseline="-25000" smtClean="0"/>
              <a:t>A</a:t>
            </a:r>
            <a:endParaRPr lang="en-US" sz="1600" baseline="-25000" smtClean="0"/>
          </a:p>
          <a:p>
            <a:pPr algn="just"/>
            <a:endParaRPr lang="en-US" sz="1600" baseline="-25000" smtClean="0"/>
          </a:p>
          <a:p>
            <a:pPr algn="just">
              <a:buNone/>
            </a:pPr>
            <a:r>
              <a:rPr lang="en-US" sz="1600" smtClean="0"/>
              <a:t>Or divide all terms by </a:t>
            </a:r>
            <a:r>
              <a:rPr lang="el-GR" sz="1600" smtClean="0"/>
              <a:t>ϒ</a:t>
            </a:r>
            <a:r>
              <a:rPr lang="en-US" sz="1600" smtClean="0"/>
              <a:t> to get the pressure head</a:t>
            </a:r>
            <a:endParaRPr lang="en-US" sz="1600" dirty="0"/>
          </a:p>
        </p:txBody>
      </p:sp>
      <p:pic>
        <p:nvPicPr>
          <p:cNvPr id="4" name="Picture 3" descr="Photo0074.jpg"/>
          <p:cNvPicPr>
            <a:picLocks noChangeAspect="1"/>
          </p:cNvPicPr>
          <p:nvPr/>
        </p:nvPicPr>
        <p:blipFill>
          <a:blip r:embed="rId2" cstate="print"/>
          <a:stretch>
            <a:fillRect/>
          </a:stretch>
        </p:blipFill>
        <p:spPr>
          <a:xfrm>
            <a:off x="152400" y="1476088"/>
            <a:ext cx="3268631" cy="3934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baseline="0" dirty="0" smtClean="0">
                <a:solidFill>
                  <a:srgbClr val="000000"/>
                </a:solidFill>
              </a:rPr>
              <a:t>Fluid Statics</a:t>
            </a:r>
            <a:br>
              <a:rPr lang="en-US" b="1" u="sng" baseline="0" dirty="0" smtClean="0">
                <a:solidFill>
                  <a:srgbClr val="000000"/>
                </a:solidFill>
              </a:rPr>
            </a:br>
            <a:endParaRPr lang="en-US" dirty="0"/>
          </a:p>
        </p:txBody>
      </p:sp>
      <p:sp>
        <p:nvSpPr>
          <p:cNvPr id="3" name="Content Placeholder 2"/>
          <p:cNvSpPr>
            <a:spLocks noGrp="1"/>
          </p:cNvSpPr>
          <p:nvPr>
            <p:ph idx="1"/>
          </p:nvPr>
        </p:nvSpPr>
        <p:spPr>
          <a:xfrm>
            <a:off x="381000" y="1143000"/>
            <a:ext cx="8229600" cy="4983163"/>
          </a:xfrm>
        </p:spPr>
        <p:txBody>
          <a:bodyPr>
            <a:normAutofit/>
          </a:bodyPr>
          <a:lstStyle/>
          <a:p>
            <a:r>
              <a:rPr lang="en-US" sz="2400" dirty="0"/>
              <a:t>The </a:t>
            </a:r>
            <a:r>
              <a:rPr lang="en-US" sz="2400" b="1" i="1" dirty="0"/>
              <a:t>average pressure intensity </a:t>
            </a:r>
            <a:r>
              <a:rPr lang="en-US" sz="2400" i="1" dirty="0"/>
              <a:t>p is </a:t>
            </a:r>
            <a:r>
              <a:rPr lang="en-US" sz="2400" dirty="0"/>
              <a:t>the force exerted on a unit area. If </a:t>
            </a:r>
            <a:r>
              <a:rPr lang="en-US" sz="2400" i="1" dirty="0"/>
              <a:t>F </a:t>
            </a:r>
            <a:r>
              <a:rPr lang="en-US" sz="2400" dirty="0"/>
              <a:t>represents the total normal pressure force on some finite area </a:t>
            </a:r>
            <a:r>
              <a:rPr lang="en-US" sz="2400" i="1" dirty="0"/>
              <a:t>A, </a:t>
            </a:r>
            <a:r>
              <a:rPr lang="en-US" sz="2400" dirty="0"/>
              <a:t>while </a:t>
            </a:r>
            <a:r>
              <a:rPr lang="en-US" sz="2400" i="1" dirty="0" err="1"/>
              <a:t>dF</a:t>
            </a:r>
            <a:r>
              <a:rPr lang="en-US" sz="2400" i="1" dirty="0"/>
              <a:t> </a:t>
            </a:r>
            <a:r>
              <a:rPr lang="en-US" sz="2400" dirty="0"/>
              <a:t>represents the force on an infinitesimal area </a:t>
            </a:r>
            <a:r>
              <a:rPr lang="en-US" sz="2400" i="1" dirty="0" err="1"/>
              <a:t>dA</a:t>
            </a:r>
            <a:r>
              <a:rPr lang="en-US" sz="2400" i="1" dirty="0"/>
              <a:t>, </a:t>
            </a:r>
            <a:r>
              <a:rPr lang="en-US" sz="2400" dirty="0"/>
              <a:t>the pressure </a:t>
            </a:r>
            <a:r>
              <a:rPr lang="en-US" sz="2400" dirty="0" smtClean="0"/>
              <a:t>is</a:t>
            </a:r>
          </a:p>
          <a:p>
            <a:pPr>
              <a:buNone/>
            </a:pPr>
            <a:r>
              <a:rPr lang="en-US" sz="2400" dirty="0" smtClean="0"/>
              <a:t>     p= </a:t>
            </a:r>
            <a:r>
              <a:rPr lang="en-US" sz="2400" dirty="0" err="1" smtClean="0"/>
              <a:t>dF</a:t>
            </a:r>
            <a:r>
              <a:rPr lang="en-US" sz="2400" dirty="0" smtClean="0"/>
              <a:t>/</a:t>
            </a:r>
            <a:r>
              <a:rPr lang="en-US" sz="2400" dirty="0" err="1" smtClean="0"/>
              <a:t>dA</a:t>
            </a:r>
            <a:endParaRPr lang="en-US" sz="2400" dirty="0"/>
          </a:p>
          <a:p>
            <a:r>
              <a:rPr lang="en-US" sz="2400" dirty="0"/>
              <a:t> if the pressure is uniform over the total area, then </a:t>
            </a:r>
            <a:endParaRPr lang="en-US" sz="2400" dirty="0" smtClean="0"/>
          </a:p>
          <a:p>
            <a:r>
              <a:rPr lang="en-US" sz="2400" i="1" dirty="0" smtClean="0"/>
              <a:t>p </a:t>
            </a:r>
            <a:r>
              <a:rPr lang="en-US" sz="2400" i="1" dirty="0"/>
              <a:t>= </a:t>
            </a:r>
            <a:r>
              <a:rPr lang="en-US" sz="2400" i="1" dirty="0" smtClean="0"/>
              <a:t>F/A.</a:t>
            </a:r>
          </a:p>
          <a:p>
            <a:r>
              <a:rPr lang="en-US" sz="2400" i="1" dirty="0" smtClean="0"/>
              <a:t>Units </a:t>
            </a:r>
          </a:p>
          <a:p>
            <a:pPr lvl="1">
              <a:buNone/>
            </a:pPr>
            <a:r>
              <a:rPr lang="en-US" sz="2000" dirty="0" smtClean="0"/>
              <a:t>psi(lb/in</a:t>
            </a:r>
            <a:r>
              <a:rPr lang="en-US" sz="2000" baseline="30000" dirty="0" smtClean="0"/>
              <a:t>2</a:t>
            </a:r>
            <a:r>
              <a:rPr lang="en-US" sz="2000" dirty="0" smtClean="0"/>
              <a:t>)</a:t>
            </a:r>
          </a:p>
          <a:p>
            <a:pPr lvl="1">
              <a:buNone/>
            </a:pPr>
            <a:r>
              <a:rPr lang="en-US" sz="2000" dirty="0" err="1" smtClean="0"/>
              <a:t>psf</a:t>
            </a:r>
            <a:r>
              <a:rPr lang="en-US" sz="2000" dirty="0" smtClean="0"/>
              <a:t>(lb/ft</a:t>
            </a:r>
            <a:r>
              <a:rPr lang="en-US" sz="2000" baseline="30000" dirty="0" smtClean="0"/>
              <a:t>2</a:t>
            </a:r>
            <a:endParaRPr lang="en-US" sz="2000" dirty="0" smtClean="0"/>
          </a:p>
          <a:p>
            <a:pPr lvl="1">
              <a:buNone/>
            </a:pPr>
            <a:r>
              <a:rPr lang="en-US" sz="2000" dirty="0" smtClean="0"/>
              <a:t>Pa(N/m</a:t>
            </a:r>
            <a:r>
              <a:rPr lang="en-US" sz="2000" baseline="30000" dirty="0" smtClean="0"/>
              <a:t>2</a:t>
            </a:r>
            <a:r>
              <a:rPr lang="en-US" sz="2000" dirty="0" smtClean="0"/>
              <a:t>) </a:t>
            </a:r>
            <a:r>
              <a:rPr lang="en-US" sz="2000" dirty="0"/>
              <a:t>or </a:t>
            </a:r>
            <a:endParaRPr lang="en-US" sz="2000" dirty="0" smtClean="0"/>
          </a:p>
          <a:p>
            <a:pPr lvl="1">
              <a:buNone/>
            </a:pPr>
            <a:r>
              <a:rPr lang="en-US" sz="2000" dirty="0" err="1" smtClean="0"/>
              <a:t>kPa</a:t>
            </a:r>
            <a:r>
              <a:rPr lang="en-US" sz="2000" dirty="0" smtClean="0"/>
              <a:t> </a:t>
            </a:r>
            <a:r>
              <a:rPr lang="en-US" sz="2000" dirty="0"/>
              <a:t>(</a:t>
            </a:r>
            <a:r>
              <a:rPr lang="en-US" sz="2000" dirty="0" err="1"/>
              <a:t>kN</a:t>
            </a:r>
            <a:r>
              <a:rPr lang="en-US" sz="2000" dirty="0"/>
              <a:t>/m</a:t>
            </a:r>
            <a:r>
              <a:rPr lang="en-US" sz="2000" baseline="30000" dirty="0"/>
              <a:t>2</a:t>
            </a:r>
            <a:r>
              <a:rPr lang="en-US" sz="2000" dirty="0"/>
              <a:t>). </a:t>
            </a:r>
          </a:p>
          <a:p>
            <a:endParaRPr lang="en-US" sz="2400" dirty="0"/>
          </a:p>
        </p:txBody>
      </p:sp>
      <p:sp>
        <p:nvSpPr>
          <p:cNvPr id="5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baseline="0" dirty="0" smtClean="0">
                <a:solidFill>
                  <a:srgbClr val="000000"/>
                </a:solidFill>
              </a:rPr>
              <a:t>Fluid Statics</a:t>
            </a:r>
            <a:br>
              <a:rPr lang="en-US" b="1" u="sng" baseline="0" dirty="0" smtClean="0">
                <a:solidFill>
                  <a:srgbClr val="000000"/>
                </a:solidFill>
              </a:rPr>
            </a:br>
            <a:endParaRPr lang="en-US" dirty="0"/>
          </a:p>
        </p:txBody>
      </p:sp>
      <p:sp>
        <p:nvSpPr>
          <p:cNvPr id="3" name="Content Placeholder 2"/>
          <p:cNvSpPr>
            <a:spLocks noGrp="1"/>
          </p:cNvSpPr>
          <p:nvPr>
            <p:ph idx="1"/>
          </p:nvPr>
        </p:nvSpPr>
        <p:spPr>
          <a:xfrm>
            <a:off x="457200" y="1066800"/>
            <a:ext cx="8229600" cy="5059363"/>
          </a:xfrm>
        </p:spPr>
        <p:txBody>
          <a:bodyPr>
            <a:normAutofit/>
          </a:bodyPr>
          <a:lstStyle/>
          <a:p>
            <a:pPr>
              <a:buNone/>
            </a:pPr>
            <a:r>
              <a:rPr lang="en-US" sz="2800" dirty="0"/>
              <a:t> </a:t>
            </a:r>
            <a:r>
              <a:rPr lang="en-US" sz="2800" u="sng" dirty="0"/>
              <a:t>PRESSURE AT A POINT THE SAME IN ALL </a:t>
            </a:r>
            <a:r>
              <a:rPr lang="en-US" sz="2800" u="sng" dirty="0" smtClean="0"/>
              <a:t>DIRECTIONS</a:t>
            </a:r>
          </a:p>
          <a:p>
            <a:pPr>
              <a:buNone/>
            </a:pPr>
            <a:r>
              <a:rPr lang="en-US" sz="2800" dirty="0" smtClean="0"/>
              <a:t>Reasons:</a:t>
            </a:r>
          </a:p>
          <a:p>
            <a:r>
              <a:rPr lang="en-US" sz="2800" dirty="0" smtClean="0"/>
              <a:t>no </a:t>
            </a:r>
            <a:r>
              <a:rPr lang="en-US" sz="2800" dirty="0"/>
              <a:t>tangential stresses can exist in a fluid at </a:t>
            </a:r>
            <a:r>
              <a:rPr lang="en-US" sz="2800" dirty="0" smtClean="0"/>
              <a:t>rest </a:t>
            </a:r>
          </a:p>
          <a:p>
            <a:r>
              <a:rPr lang="en-US" sz="2800" dirty="0" smtClean="0"/>
              <a:t>only </a:t>
            </a:r>
            <a:r>
              <a:rPr lang="en-US" sz="2800" dirty="0"/>
              <a:t>forces between adjacent surfaces are pressure forces normal to the surfaces</a:t>
            </a:r>
            <a:r>
              <a:rPr lang="en-US" sz="2800" dirty="0" smtClean="0"/>
              <a:t>.</a:t>
            </a:r>
          </a:p>
          <a:p>
            <a:pPr>
              <a:buNone/>
            </a:pPr>
            <a:r>
              <a:rPr lang="en-US" sz="2800" u="sng" dirty="0" smtClean="0"/>
              <a:t>Proof</a:t>
            </a:r>
            <a:r>
              <a:rPr lang="en-US" sz="2800" dirty="0" smtClean="0"/>
              <a:t>:</a:t>
            </a:r>
          </a:p>
          <a:p>
            <a:pPr>
              <a:buNone/>
            </a:pPr>
            <a:r>
              <a:rPr lang="en-US" sz="2800" dirty="0"/>
              <a:t>a very small wedge-shaped element of fluid at rest whose thickness perpendicular to the</a:t>
            </a:r>
          </a:p>
          <a:p>
            <a:pPr>
              <a:buNone/>
            </a:pPr>
            <a:endParaRPr lang="en-US" sz="2800" dirty="0"/>
          </a:p>
          <a:p>
            <a:pPr>
              <a:buNone/>
            </a:pPr>
            <a:r>
              <a:rPr lang="en-US" sz="2800" dirty="0"/>
              <a:t> </a:t>
            </a:r>
          </a:p>
          <a:p>
            <a:pPr>
              <a:buNone/>
            </a:pP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Autofit/>
          </a:bodyPr>
          <a:lstStyle/>
          <a:p>
            <a:r>
              <a:rPr lang="en-US" sz="3200" b="1" u="sng" baseline="0" dirty="0" smtClean="0">
                <a:solidFill>
                  <a:srgbClr val="000000"/>
                </a:solidFill>
              </a:rPr>
              <a:t>Fluid Statics</a:t>
            </a:r>
            <a:br>
              <a:rPr lang="en-US" sz="3200" b="1" u="sng" baseline="0" dirty="0" smtClean="0">
                <a:solidFill>
                  <a:srgbClr val="000000"/>
                </a:solidFill>
              </a:rPr>
            </a:br>
            <a:endParaRPr lang="en-US" sz="3200" dirty="0"/>
          </a:p>
        </p:txBody>
      </p:sp>
      <p:sp>
        <p:nvSpPr>
          <p:cNvPr id="3" name="Content Placeholder 2"/>
          <p:cNvSpPr>
            <a:spLocks noGrp="1"/>
          </p:cNvSpPr>
          <p:nvPr>
            <p:ph idx="1"/>
          </p:nvPr>
        </p:nvSpPr>
        <p:spPr>
          <a:xfrm>
            <a:off x="457200" y="914401"/>
            <a:ext cx="8305800" cy="5181600"/>
          </a:xfrm>
        </p:spPr>
        <p:txBody>
          <a:bodyPr>
            <a:normAutofit fontScale="62500" lnSpcReduction="20000"/>
          </a:bodyPr>
          <a:lstStyle/>
          <a:p>
            <a:pPr>
              <a:buNone/>
            </a:pPr>
            <a:r>
              <a:rPr lang="en-US" u="sng" dirty="0" smtClean="0"/>
              <a:t>Proof:</a:t>
            </a:r>
          </a:p>
          <a:p>
            <a:pPr>
              <a:buNone/>
            </a:pPr>
            <a:r>
              <a:rPr lang="en-US" dirty="0" smtClean="0"/>
              <a:t>      a very small wedge-shaped element of fluid at rest whose thickness perpendicular to the plane </a:t>
            </a:r>
            <a:r>
              <a:rPr lang="en-US" dirty="0"/>
              <a:t>of the paper </a:t>
            </a:r>
            <a:r>
              <a:rPr lang="en-US" dirty="0" smtClean="0"/>
              <a:t>is dy</a:t>
            </a:r>
            <a:r>
              <a:rPr lang="en-US" dirty="0"/>
              <a:t>. Let p be the average pressure in any </a:t>
            </a:r>
            <a:r>
              <a:rPr lang="en-US" dirty="0" smtClean="0"/>
              <a:t>direction and </a:t>
            </a:r>
            <a:r>
              <a:rPr lang="en-US" dirty="0"/>
              <a:t>let </a:t>
            </a:r>
            <a:r>
              <a:rPr lang="en-US" dirty="0" err="1"/>
              <a:t>px</a:t>
            </a:r>
            <a:r>
              <a:rPr lang="en-US" dirty="0"/>
              <a:t> and </a:t>
            </a:r>
            <a:r>
              <a:rPr lang="en-US" dirty="0" err="1"/>
              <a:t>pz</a:t>
            </a:r>
            <a:r>
              <a:rPr lang="en-US" dirty="0"/>
              <a:t> be the average pressures in the horizontal and vertical directions</a:t>
            </a:r>
            <a:r>
              <a:rPr lang="en-US" dirty="0" smtClean="0"/>
              <a:t>. </a:t>
            </a:r>
            <a:r>
              <a:rPr lang="en-US" dirty="0"/>
              <a:t>forces in the y direction </a:t>
            </a:r>
            <a:r>
              <a:rPr lang="en-US" dirty="0" smtClean="0"/>
              <a:t>cancel each other. For </a:t>
            </a:r>
            <a:r>
              <a:rPr lang="en-US" dirty="0"/>
              <a:t>equilibrium, the sum of the force components on the element in any direction must be equal to </a:t>
            </a:r>
            <a:r>
              <a:rPr lang="en-US" dirty="0" smtClean="0"/>
              <a:t>zero. in </a:t>
            </a:r>
            <a:r>
              <a:rPr lang="en-US" dirty="0"/>
              <a:t>the x di­rection</a:t>
            </a:r>
            <a:r>
              <a:rPr lang="en-US" dirty="0" smtClean="0"/>
              <a:t>,</a:t>
            </a:r>
          </a:p>
          <a:p>
            <a:pPr>
              <a:buNone/>
            </a:pPr>
            <a:endParaRPr lang="en-US" dirty="0"/>
          </a:p>
          <a:p>
            <a:pPr>
              <a:buNone/>
            </a:pPr>
            <a:r>
              <a:rPr lang="en-US" i="1" dirty="0"/>
              <a:t> </a:t>
            </a:r>
            <a:r>
              <a:rPr lang="en-US" b="1" i="1" dirty="0" err="1" smtClean="0"/>
              <a:t>pdldycos</a:t>
            </a:r>
            <a:r>
              <a:rPr lang="el-GR" b="1" i="1" dirty="0" smtClean="0"/>
              <a:t>α</a:t>
            </a:r>
            <a:r>
              <a:rPr lang="en-US" b="1" i="1" dirty="0" smtClean="0"/>
              <a:t> </a:t>
            </a:r>
            <a:r>
              <a:rPr lang="en-US" b="1" i="1" dirty="0"/>
              <a:t>- </a:t>
            </a:r>
            <a:r>
              <a:rPr lang="en-US" b="1" i="1" dirty="0" err="1" smtClean="0"/>
              <a:t>p</a:t>
            </a:r>
            <a:r>
              <a:rPr lang="en-US" b="1" i="1" baseline="-25000" dirty="0" err="1" smtClean="0"/>
              <a:t>x</a:t>
            </a:r>
            <a:r>
              <a:rPr lang="en-US" b="1" i="1" dirty="0" err="1" smtClean="0"/>
              <a:t>dydz</a:t>
            </a:r>
            <a:r>
              <a:rPr lang="en-US" b="1" i="1" dirty="0" smtClean="0"/>
              <a:t> </a:t>
            </a:r>
            <a:r>
              <a:rPr lang="en-US" b="1" i="1" dirty="0"/>
              <a:t>= 0</a:t>
            </a:r>
            <a:r>
              <a:rPr lang="en-US" i="1" dirty="0" smtClean="0"/>
              <a:t>.</a:t>
            </a:r>
          </a:p>
          <a:p>
            <a:pPr>
              <a:buNone/>
            </a:pPr>
            <a:r>
              <a:rPr lang="en-US" dirty="0" smtClean="0"/>
              <a:t> </a:t>
            </a:r>
            <a:r>
              <a:rPr lang="en-US" dirty="0"/>
              <a:t>Since </a:t>
            </a:r>
            <a:r>
              <a:rPr lang="en-US" b="1" i="1" dirty="0" err="1"/>
              <a:t>dz</a:t>
            </a:r>
            <a:r>
              <a:rPr lang="en-US" b="1" i="1" dirty="0"/>
              <a:t> = </a:t>
            </a:r>
            <a:r>
              <a:rPr lang="en-US" b="1" i="1" dirty="0" err="1"/>
              <a:t>dlcosa</a:t>
            </a:r>
            <a:r>
              <a:rPr lang="en-US" dirty="0" smtClean="0"/>
              <a:t>,</a:t>
            </a:r>
          </a:p>
          <a:p>
            <a:pPr>
              <a:buNone/>
            </a:pPr>
            <a:r>
              <a:rPr lang="en-US" dirty="0" smtClean="0"/>
              <a:t> </a:t>
            </a:r>
            <a:r>
              <a:rPr lang="en-US" dirty="0"/>
              <a:t>it follows that </a:t>
            </a:r>
            <a:r>
              <a:rPr lang="en-US" b="1" i="1" dirty="0"/>
              <a:t>p = </a:t>
            </a:r>
            <a:r>
              <a:rPr lang="en-US" b="1" i="1" dirty="0" err="1"/>
              <a:t>p</a:t>
            </a:r>
            <a:r>
              <a:rPr lang="en-US" b="1" i="1" baseline="-25000" dirty="0" err="1"/>
              <a:t>x</a:t>
            </a:r>
            <a:r>
              <a:rPr lang="en-US" dirty="0"/>
              <a:t>. </a:t>
            </a:r>
            <a:endParaRPr lang="en-US" dirty="0" smtClean="0"/>
          </a:p>
          <a:p>
            <a:pPr>
              <a:buNone/>
            </a:pPr>
            <a:endParaRPr lang="en-US" dirty="0" smtClean="0"/>
          </a:p>
          <a:p>
            <a:pPr>
              <a:buNone/>
            </a:pPr>
            <a:r>
              <a:rPr lang="en-US" dirty="0" smtClean="0"/>
              <a:t>Similarly</a:t>
            </a:r>
            <a:r>
              <a:rPr lang="en-US" dirty="0"/>
              <a:t>, </a:t>
            </a:r>
            <a:r>
              <a:rPr lang="en-US" dirty="0" smtClean="0"/>
              <a:t>in </a:t>
            </a:r>
            <a:r>
              <a:rPr lang="en-US" dirty="0"/>
              <a:t>the z direction gives </a:t>
            </a:r>
            <a:endParaRPr lang="en-US" dirty="0" smtClean="0"/>
          </a:p>
          <a:p>
            <a:pPr>
              <a:buNone/>
            </a:pPr>
            <a:r>
              <a:rPr lang="en-US" b="1" i="1" dirty="0" err="1" smtClean="0"/>
              <a:t>p</a:t>
            </a:r>
            <a:r>
              <a:rPr lang="en-US" b="1" i="1" baseline="-25000" dirty="0" err="1" smtClean="0"/>
              <a:t>Z</a:t>
            </a:r>
            <a:r>
              <a:rPr lang="en-US" b="1" i="1" dirty="0" smtClean="0"/>
              <a:t> </a:t>
            </a:r>
            <a:r>
              <a:rPr lang="en-US" b="1" i="1" dirty="0" err="1"/>
              <a:t>dx</a:t>
            </a:r>
            <a:r>
              <a:rPr lang="en-US" b="1" i="1" dirty="0"/>
              <a:t> </a:t>
            </a:r>
            <a:r>
              <a:rPr lang="en-US" b="1" i="1" dirty="0" err="1" smtClean="0"/>
              <a:t>dy</a:t>
            </a:r>
            <a:r>
              <a:rPr lang="en-US" b="1" i="1" dirty="0" smtClean="0"/>
              <a:t> </a:t>
            </a:r>
            <a:r>
              <a:rPr lang="en-US" b="1" i="1" dirty="0"/>
              <a:t>- p dl </a:t>
            </a:r>
            <a:r>
              <a:rPr lang="en-US" b="1" i="1" dirty="0" err="1" smtClean="0"/>
              <a:t>dy</a:t>
            </a:r>
            <a:r>
              <a:rPr lang="en-US" b="1" i="1" dirty="0" smtClean="0"/>
              <a:t> </a:t>
            </a:r>
            <a:r>
              <a:rPr lang="en-US" b="1" i="1" dirty="0"/>
              <a:t>sin </a:t>
            </a:r>
            <a:r>
              <a:rPr lang="el-GR" b="1" i="1" dirty="0" smtClean="0"/>
              <a:t>α</a:t>
            </a:r>
            <a:r>
              <a:rPr lang="en-US" b="1" i="1" dirty="0" smtClean="0"/>
              <a:t> – 1/2 </a:t>
            </a:r>
            <a:r>
              <a:rPr lang="el-GR" b="1" i="1" dirty="0" smtClean="0"/>
              <a:t>ϒ</a:t>
            </a:r>
            <a:r>
              <a:rPr lang="en-US" b="1" i="1" dirty="0" smtClean="0"/>
              <a:t> </a:t>
            </a:r>
            <a:r>
              <a:rPr lang="en-US" b="1" i="1" dirty="0" err="1"/>
              <a:t>dx</a:t>
            </a:r>
            <a:r>
              <a:rPr lang="en-US" b="1" i="1" dirty="0"/>
              <a:t> </a:t>
            </a:r>
            <a:r>
              <a:rPr lang="en-US" b="1" i="1" dirty="0" err="1" smtClean="0"/>
              <a:t>dy</a:t>
            </a:r>
            <a:r>
              <a:rPr lang="en-US" b="1" i="1" dirty="0" smtClean="0"/>
              <a:t> </a:t>
            </a:r>
            <a:r>
              <a:rPr lang="en-US" b="1" i="1" dirty="0" err="1"/>
              <a:t>dz</a:t>
            </a:r>
            <a:r>
              <a:rPr lang="en-US" b="1" i="1" dirty="0"/>
              <a:t> = 0</a:t>
            </a:r>
            <a:r>
              <a:rPr lang="en-US" dirty="0" smtClean="0"/>
              <a:t>.</a:t>
            </a:r>
          </a:p>
          <a:p>
            <a:pPr>
              <a:buNone/>
            </a:pPr>
            <a:r>
              <a:rPr lang="en-US" dirty="0" smtClean="0"/>
              <a:t> </a:t>
            </a:r>
            <a:r>
              <a:rPr lang="en-US" dirty="0"/>
              <a:t>The third term is of higher order than the other two terms and so may be neglected. It follows from this that </a:t>
            </a:r>
            <a:r>
              <a:rPr lang="en-US" b="1" i="1" dirty="0"/>
              <a:t>p = </a:t>
            </a:r>
            <a:r>
              <a:rPr lang="en-US" b="1" i="1" dirty="0" err="1"/>
              <a:t>p</a:t>
            </a:r>
            <a:r>
              <a:rPr lang="en-US" b="1" i="1" baseline="-25000" dirty="0" err="1"/>
              <a:t>Z</a:t>
            </a:r>
            <a:r>
              <a:rPr lang="en-US" dirty="0"/>
              <a:t>. We can also prove that </a:t>
            </a:r>
            <a:r>
              <a:rPr lang="en-US" b="1" i="1" dirty="0"/>
              <a:t>p = </a:t>
            </a:r>
            <a:r>
              <a:rPr lang="en-US" b="1" i="1" dirty="0" err="1" smtClean="0"/>
              <a:t>p</a:t>
            </a:r>
            <a:r>
              <a:rPr lang="en-US" b="1" i="1" baseline="-25000" dirty="0" err="1" smtClean="0"/>
              <a:t>y</a:t>
            </a:r>
            <a:r>
              <a:rPr lang="en-US" b="1" i="1" dirty="0" smtClean="0"/>
              <a:t> </a:t>
            </a:r>
            <a:r>
              <a:rPr lang="en-US" dirty="0"/>
              <a:t>by considering a three-dimensional case. The results are independent of </a:t>
            </a:r>
            <a:r>
              <a:rPr lang="el-GR" dirty="0" smtClean="0"/>
              <a:t>α</a:t>
            </a:r>
            <a:r>
              <a:rPr lang="en-US" dirty="0" smtClean="0"/>
              <a:t>; </a:t>
            </a:r>
            <a:r>
              <a:rPr lang="en-US" dirty="0"/>
              <a:t>thus the pressure at any point in a fluid at rest is the same in all directions.</a:t>
            </a:r>
          </a:p>
          <a:p>
            <a:pPr>
              <a:buNone/>
            </a:pPr>
            <a:endParaRPr lang="en-US" dirty="0"/>
          </a:p>
        </p:txBody>
      </p:sp>
      <p:pic>
        <p:nvPicPr>
          <p:cNvPr id="4" name="Picture 3" descr="Photo0038.jpg"/>
          <p:cNvPicPr>
            <a:picLocks noChangeAspect="1"/>
          </p:cNvPicPr>
          <p:nvPr/>
        </p:nvPicPr>
        <p:blipFill>
          <a:blip r:embed="rId2" cstate="print"/>
          <a:stretch>
            <a:fillRect/>
          </a:stretch>
        </p:blipFill>
        <p:spPr>
          <a:xfrm>
            <a:off x="5243452" y="2819400"/>
            <a:ext cx="3214748"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411162"/>
          </a:xfrm>
        </p:spPr>
        <p:txBody>
          <a:bodyPr>
            <a:normAutofit fontScale="90000"/>
          </a:bodyPr>
          <a:lstStyle/>
          <a:p>
            <a:r>
              <a:rPr lang="en-US" b="1" u="sng" baseline="0" dirty="0" smtClean="0">
                <a:solidFill>
                  <a:srgbClr val="000000"/>
                </a:solidFill>
              </a:rPr>
              <a:t>Fluid Statics</a:t>
            </a:r>
            <a:br>
              <a:rPr lang="en-US" b="1" u="sng" baseline="0" dirty="0" smtClean="0">
                <a:solidFill>
                  <a:srgbClr val="000000"/>
                </a:solidFill>
              </a:rPr>
            </a:br>
            <a:endParaRPr lang="en-US" dirty="0"/>
          </a:p>
        </p:txBody>
      </p:sp>
      <p:sp>
        <p:nvSpPr>
          <p:cNvPr id="3" name="Content Placeholder 2"/>
          <p:cNvSpPr>
            <a:spLocks noGrp="1"/>
          </p:cNvSpPr>
          <p:nvPr>
            <p:ph idx="1"/>
          </p:nvPr>
        </p:nvSpPr>
        <p:spPr>
          <a:xfrm>
            <a:off x="4038600" y="838200"/>
            <a:ext cx="4800600" cy="4191000"/>
          </a:xfrm>
        </p:spPr>
        <p:txBody>
          <a:bodyPr anchor="ctr">
            <a:noAutofit/>
          </a:bodyPr>
          <a:lstStyle/>
          <a:p>
            <a:pPr algn="just">
              <a:buNone/>
            </a:pPr>
            <a:r>
              <a:rPr lang="en-US" sz="1600" b="1" u="sng" dirty="0" smtClean="0"/>
              <a:t>VARIATION </a:t>
            </a:r>
            <a:r>
              <a:rPr lang="en-US" sz="1600" b="1" u="sng" dirty="0"/>
              <a:t>OF PRESSURE IN A STATIC FLUID</a:t>
            </a:r>
          </a:p>
          <a:p>
            <a:pPr>
              <a:buNone/>
            </a:pPr>
            <a:r>
              <a:rPr lang="en-US" sz="1600" dirty="0"/>
              <a:t>Consider the differential element (or control volume) </a:t>
            </a:r>
            <a:r>
              <a:rPr lang="en-US" sz="1600" dirty="0" smtClean="0"/>
              <a:t>of</a:t>
            </a:r>
          </a:p>
          <a:p>
            <a:pPr>
              <a:buNone/>
            </a:pPr>
            <a:r>
              <a:rPr lang="en-US" sz="1600" dirty="0" smtClean="0"/>
              <a:t>static </a:t>
            </a:r>
            <a:r>
              <a:rPr lang="en-US" sz="1600" dirty="0"/>
              <a:t>fluid shown in </a:t>
            </a:r>
            <a:r>
              <a:rPr lang="en-US" sz="1600" dirty="0" smtClean="0"/>
              <a:t>Fig. pressure </a:t>
            </a:r>
            <a:r>
              <a:rPr lang="en-US" sz="1600" dirty="0"/>
              <a:t>at the center </a:t>
            </a:r>
            <a:r>
              <a:rPr lang="en-US" sz="1600" dirty="0" smtClean="0"/>
              <a:t>p. </a:t>
            </a:r>
          </a:p>
          <a:p>
            <a:pPr>
              <a:buNone/>
            </a:pPr>
            <a:r>
              <a:rPr lang="en-US" sz="1600" dirty="0" smtClean="0"/>
              <a:t>The forces acting in the vertical direction are (a)</a:t>
            </a:r>
          </a:p>
          <a:p>
            <a:pPr>
              <a:buNone/>
            </a:pPr>
            <a:r>
              <a:rPr lang="en-US" sz="1600" dirty="0" smtClean="0"/>
              <a:t>The body force, the action of gravity on the mass within</a:t>
            </a:r>
          </a:p>
          <a:p>
            <a:pPr>
              <a:buNone/>
            </a:pPr>
            <a:r>
              <a:rPr lang="en-US" sz="1600" dirty="0" smtClean="0"/>
              <a:t>the element, and (b) the surface forces, transmitted</a:t>
            </a:r>
          </a:p>
          <a:p>
            <a:pPr>
              <a:buNone/>
            </a:pPr>
            <a:r>
              <a:rPr lang="en-US" sz="1600" dirty="0" smtClean="0"/>
              <a:t>from the surrounding fluid and acting at right angles</a:t>
            </a:r>
          </a:p>
          <a:p>
            <a:pPr>
              <a:buNone/>
            </a:pPr>
            <a:r>
              <a:rPr lang="en-US" sz="1600" dirty="0" smtClean="0"/>
              <a:t>against the top, bottom, and sides of the element.</a:t>
            </a:r>
          </a:p>
          <a:p>
            <a:pPr>
              <a:buNone/>
            </a:pPr>
            <a:r>
              <a:rPr lang="en-US" sz="1600" dirty="0" smtClean="0"/>
              <a:t>summation of forces acting on the element in any</a:t>
            </a:r>
          </a:p>
          <a:p>
            <a:pPr>
              <a:buNone/>
            </a:pPr>
            <a:r>
              <a:rPr lang="en-US" sz="1600" dirty="0" smtClean="0"/>
              <a:t>direction must be zero. If forces are summed in the</a:t>
            </a:r>
          </a:p>
          <a:p>
            <a:pPr>
              <a:buNone/>
            </a:pPr>
            <a:r>
              <a:rPr lang="en-US" sz="1600" dirty="0" smtClean="0"/>
              <a:t>horizontal direction, that is, x or y, the only forces acting</a:t>
            </a:r>
          </a:p>
          <a:p>
            <a:pPr>
              <a:buNone/>
            </a:pPr>
            <a:r>
              <a:rPr lang="en-US" sz="1600" dirty="0" smtClean="0"/>
              <a:t>are the pressure forces on the vertical faces of the</a:t>
            </a:r>
          </a:p>
          <a:p>
            <a:pPr>
              <a:buNone/>
            </a:pPr>
            <a:r>
              <a:rPr lang="en-US" sz="1600" dirty="0" smtClean="0"/>
              <a:t>element. To </a:t>
            </a:r>
            <a:r>
              <a:rPr lang="en-US" sz="1600" dirty="0"/>
              <a:t>satisfy  </a:t>
            </a:r>
            <a:endParaRPr lang="en-US" sz="1600" dirty="0" smtClean="0"/>
          </a:p>
          <a:p>
            <a:pPr>
              <a:buNone/>
            </a:pPr>
            <a:r>
              <a:rPr lang="en-US" sz="1600" dirty="0" smtClean="0"/>
              <a:t>                         and </a:t>
            </a:r>
          </a:p>
          <a:p>
            <a:pPr algn="just">
              <a:buNone/>
            </a:pPr>
            <a:endParaRPr lang="en-US" sz="1100" dirty="0"/>
          </a:p>
          <a:p>
            <a:pPr algn="just">
              <a:buNone/>
            </a:pPr>
            <a:endParaRPr lang="en-US" sz="1100" dirty="0"/>
          </a:p>
          <a:p>
            <a:pPr algn="just">
              <a:buNone/>
            </a:pPr>
            <a:endParaRPr lang="en-US" sz="1100" dirty="0"/>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clrChange>
              <a:clrFrom>
                <a:srgbClr val="FFFFFF"/>
              </a:clrFrom>
              <a:clrTo>
                <a:srgbClr val="FFFFFF">
                  <a:alpha val="0"/>
                </a:srgbClr>
              </a:clrTo>
            </a:clrChange>
            <a:lum bright="-40000"/>
          </a:blip>
          <a:srcRect/>
          <a:stretch>
            <a:fillRect/>
          </a:stretch>
        </p:blipFill>
        <p:spPr bwMode="auto">
          <a:xfrm>
            <a:off x="2743200" y="5562600"/>
            <a:ext cx="914400" cy="637674"/>
          </a:xfrm>
          <a:prstGeom prst="rect">
            <a:avLst/>
          </a:prstGeom>
          <a:noFill/>
        </p:spPr>
      </p:pic>
      <p:sp>
        <p:nvSpPr>
          <p:cNvPr id="174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7412" name="Picture 4"/>
          <p:cNvPicPr>
            <a:picLocks noChangeAspect="1" noChangeArrowheads="1"/>
          </p:cNvPicPr>
          <p:nvPr/>
        </p:nvPicPr>
        <p:blipFill>
          <a:blip r:embed="rId3">
            <a:lum bright="-40000"/>
            <a:clrChange>
              <a:clrFrom>
                <a:srgbClr val="FFFFFF"/>
              </a:clrFrom>
              <a:clrTo>
                <a:srgbClr val="FFFFFF">
                  <a:alpha val="0"/>
                </a:srgbClr>
              </a:clrTo>
            </a:clrChange>
          </a:blip>
          <a:srcRect/>
          <a:stretch>
            <a:fillRect/>
          </a:stretch>
        </p:blipFill>
        <p:spPr bwMode="auto">
          <a:xfrm>
            <a:off x="5791200" y="4419600"/>
            <a:ext cx="838200" cy="406774"/>
          </a:xfrm>
          <a:prstGeom prst="rect">
            <a:avLst/>
          </a:prstGeom>
          <a:noFill/>
        </p:spPr>
      </p:pic>
      <p:sp>
        <p:nvSpPr>
          <p:cNvPr id="1741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7414" name="Picture 6"/>
          <p:cNvPicPr>
            <a:picLocks noChangeAspect="1" noChangeArrowheads="1"/>
          </p:cNvPicPr>
          <p:nvPr/>
        </p:nvPicPr>
        <p:blipFill>
          <a:blip r:embed="rId4">
            <a:lum bright="-40000"/>
            <a:clrChange>
              <a:clrFrom>
                <a:srgbClr val="FFFFFF"/>
              </a:clrFrom>
              <a:clrTo>
                <a:srgbClr val="FFFFFF">
                  <a:alpha val="0"/>
                </a:srgbClr>
              </a:clrTo>
            </a:clrChange>
          </a:blip>
          <a:srcRect/>
          <a:stretch>
            <a:fillRect/>
          </a:stretch>
        </p:blipFill>
        <p:spPr bwMode="auto">
          <a:xfrm>
            <a:off x="4267200" y="4495800"/>
            <a:ext cx="785091" cy="381000"/>
          </a:xfrm>
          <a:prstGeom prst="rect">
            <a:avLst/>
          </a:prstGeom>
          <a:noFill/>
        </p:spPr>
      </p:pic>
      <p:sp>
        <p:nvSpPr>
          <p:cNvPr id="12" name="TextBox 11"/>
          <p:cNvSpPr txBox="1"/>
          <p:nvPr/>
        </p:nvSpPr>
        <p:spPr>
          <a:xfrm>
            <a:off x="3200400" y="2057400"/>
            <a:ext cx="762000" cy="369332"/>
          </a:xfrm>
          <a:prstGeom prst="rect">
            <a:avLst/>
          </a:prstGeom>
          <a:noFill/>
        </p:spPr>
        <p:txBody>
          <a:bodyPr wrap="square" rtlCol="0">
            <a:spAutoFit/>
          </a:bodyPr>
          <a:lstStyle/>
          <a:p>
            <a:endParaRPr lang="en-US" dirty="0"/>
          </a:p>
        </p:txBody>
      </p:sp>
      <p:sp>
        <p:nvSpPr>
          <p:cNvPr id="15" name="TextBox 14"/>
          <p:cNvSpPr txBox="1"/>
          <p:nvPr/>
        </p:nvSpPr>
        <p:spPr>
          <a:xfrm>
            <a:off x="304800" y="5334000"/>
            <a:ext cx="8077200" cy="369332"/>
          </a:xfrm>
          <a:prstGeom prst="rect">
            <a:avLst/>
          </a:prstGeom>
          <a:noFill/>
        </p:spPr>
        <p:txBody>
          <a:bodyPr wrap="square" rtlCol="0">
            <a:spAutoFit/>
          </a:bodyPr>
          <a:lstStyle/>
          <a:p>
            <a:endParaRPr lang="en-US" dirty="0"/>
          </a:p>
        </p:txBody>
      </p:sp>
      <p:sp>
        <p:nvSpPr>
          <p:cNvPr id="16" name="TextBox 15"/>
          <p:cNvSpPr txBox="1"/>
          <p:nvPr/>
        </p:nvSpPr>
        <p:spPr>
          <a:xfrm>
            <a:off x="457200" y="5181600"/>
            <a:ext cx="7772400" cy="646331"/>
          </a:xfrm>
          <a:prstGeom prst="rect">
            <a:avLst/>
          </a:prstGeom>
          <a:noFill/>
        </p:spPr>
        <p:txBody>
          <a:bodyPr wrap="square" rtlCol="0">
            <a:spAutoFit/>
          </a:bodyPr>
          <a:lstStyle/>
          <a:p>
            <a:r>
              <a:rPr lang="en-US" dirty="0" smtClean="0"/>
              <a:t> the pressures on the opposite vertical faces must be equal. Thus   for the case of the fluid at rest.</a:t>
            </a:r>
            <a:endParaRPr lang="en-US" dirty="0"/>
          </a:p>
        </p:txBody>
      </p:sp>
      <p:pic>
        <p:nvPicPr>
          <p:cNvPr id="14" name="Picture 13" descr="Photo0037 copy.jpg"/>
          <p:cNvPicPr>
            <a:picLocks noChangeAspect="1"/>
          </p:cNvPicPr>
          <p:nvPr/>
        </p:nvPicPr>
        <p:blipFill>
          <a:blip r:embed="rId5" cstate="print">
            <a:lum contrast="40000"/>
          </a:blip>
          <a:stretch>
            <a:fillRect/>
          </a:stretch>
        </p:blipFill>
        <p:spPr>
          <a:xfrm>
            <a:off x="163094" y="914400"/>
            <a:ext cx="3646905" cy="340776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85800"/>
            <a:ext cx="8458200" cy="5867400"/>
          </a:xfrm>
        </p:spPr>
        <p:txBody>
          <a:bodyPr>
            <a:noAutofit/>
          </a:bodyPr>
          <a:lstStyle/>
          <a:p>
            <a:pPr>
              <a:buNone/>
            </a:pPr>
            <a:r>
              <a:rPr lang="en-US" sz="1800" dirty="0"/>
              <a:t>Summing forces in the vertical direction and setting the sum equal to zero,</a:t>
            </a:r>
          </a:p>
          <a:p>
            <a:pPr>
              <a:buNone/>
            </a:pPr>
            <a:r>
              <a:rPr lang="en-US" sz="1800" dirty="0"/>
              <a:t> </a:t>
            </a:r>
          </a:p>
          <a:p>
            <a:pPr>
              <a:buNone/>
            </a:pPr>
            <a:r>
              <a:rPr lang="en-US" sz="1800" dirty="0"/>
              <a:t> </a:t>
            </a:r>
          </a:p>
          <a:p>
            <a:pPr>
              <a:buNone/>
            </a:pPr>
            <a:endParaRPr lang="en-US" sz="1800" dirty="0" smtClean="0"/>
          </a:p>
          <a:p>
            <a:pPr>
              <a:buNone/>
            </a:pPr>
            <a:r>
              <a:rPr lang="en-US" sz="1800" dirty="0" smtClean="0"/>
              <a:t>This </a:t>
            </a:r>
            <a:r>
              <a:rPr lang="en-US" sz="1800" dirty="0"/>
              <a:t>results </a:t>
            </a:r>
            <a:r>
              <a:rPr lang="en-US" sz="1800" dirty="0" smtClean="0"/>
              <a:t>in</a:t>
            </a:r>
          </a:p>
          <a:p>
            <a:pPr>
              <a:buNone/>
            </a:pPr>
            <a:r>
              <a:rPr lang="en-US" sz="1800" dirty="0" smtClean="0"/>
              <a:t> </a:t>
            </a:r>
            <a:r>
              <a:rPr lang="en-US" sz="1800" dirty="0"/>
              <a:t>since p is independent of x and y, </a:t>
            </a:r>
            <a:r>
              <a:rPr lang="en-US" sz="1800" dirty="0" smtClean="0"/>
              <a:t>this can be written as                         (3.2) </a:t>
            </a:r>
            <a:endParaRPr lang="en-US" sz="1800" dirty="0"/>
          </a:p>
          <a:p>
            <a:pPr>
              <a:buNone/>
            </a:pPr>
            <a:endParaRPr lang="en-US" sz="1800" dirty="0" smtClean="0"/>
          </a:p>
          <a:p>
            <a:pPr>
              <a:buNone/>
            </a:pPr>
            <a:r>
              <a:rPr lang="en-US" sz="1800" dirty="0"/>
              <a:t> </a:t>
            </a:r>
            <a:r>
              <a:rPr lang="en-US" sz="1800" dirty="0" smtClean="0"/>
              <a:t>This </a:t>
            </a:r>
            <a:r>
              <a:rPr lang="en-US" sz="1800" dirty="0"/>
              <a:t>is the general expression that relates variation of pressure in a static fluid to </a:t>
            </a:r>
            <a:r>
              <a:rPr lang="en-US" sz="1800" dirty="0" smtClean="0"/>
              <a:t>vertical</a:t>
            </a:r>
          </a:p>
          <a:p>
            <a:pPr>
              <a:buNone/>
            </a:pPr>
            <a:r>
              <a:rPr lang="en-US" sz="1800" dirty="0" smtClean="0"/>
              <a:t>position</a:t>
            </a:r>
            <a:r>
              <a:rPr lang="en-US" sz="1800" dirty="0"/>
              <a:t>. The minus sign indicates that as z gets larger (increasing ele­vation), </a:t>
            </a:r>
            <a:r>
              <a:rPr lang="en-US" sz="1800" dirty="0" smtClean="0"/>
              <a:t>the</a:t>
            </a:r>
          </a:p>
          <a:p>
            <a:pPr>
              <a:buNone/>
            </a:pPr>
            <a:r>
              <a:rPr lang="en-US" sz="1800" dirty="0" smtClean="0"/>
              <a:t>pressure </a:t>
            </a:r>
            <a:r>
              <a:rPr lang="en-US" sz="1800" dirty="0"/>
              <a:t>gets smaller</a:t>
            </a:r>
            <a:r>
              <a:rPr lang="en-US" sz="1800" dirty="0" smtClean="0"/>
              <a:t>.</a:t>
            </a:r>
            <a:r>
              <a:rPr lang="en-US" sz="1800" dirty="0"/>
              <a:t> </a:t>
            </a:r>
          </a:p>
          <a:p>
            <a:pPr>
              <a:buNone/>
            </a:pPr>
            <a:r>
              <a:rPr lang="en-US" sz="1800" dirty="0"/>
              <a:t>To evaluate the pressure anywhere in a fluid at rest, we must integrate </a:t>
            </a:r>
            <a:r>
              <a:rPr lang="en-US" sz="1800" dirty="0" err="1" smtClean="0"/>
              <a:t>Eqn</a:t>
            </a:r>
            <a:r>
              <a:rPr lang="en-US" sz="1800" dirty="0" smtClean="0"/>
              <a:t> 3.2 between</a:t>
            </a:r>
          </a:p>
          <a:p>
            <a:pPr>
              <a:buNone/>
            </a:pPr>
            <a:r>
              <a:rPr lang="en-US" sz="1800" dirty="0" smtClean="0"/>
              <a:t>appropriately </a:t>
            </a:r>
            <a:r>
              <a:rPr lang="en-US" sz="1800" dirty="0"/>
              <a:t>chosen limits. For incompressible fluids </a:t>
            </a:r>
            <a:r>
              <a:rPr lang="en-US" sz="1800" dirty="0" smtClean="0"/>
              <a:t>(</a:t>
            </a:r>
            <a:r>
              <a:rPr lang="el-GR" sz="1800" dirty="0" smtClean="0"/>
              <a:t>ϒ</a:t>
            </a:r>
            <a:r>
              <a:rPr lang="en-US" sz="1800" dirty="0" smtClean="0"/>
              <a:t> </a:t>
            </a:r>
            <a:r>
              <a:rPr lang="en-US" sz="1800" dirty="0"/>
              <a:t>= constant), we can integrate Eq</a:t>
            </a:r>
            <a:r>
              <a:rPr lang="en-US" sz="1800" dirty="0" smtClean="0"/>
              <a:t>.</a:t>
            </a:r>
          </a:p>
          <a:p>
            <a:pPr>
              <a:buNone/>
            </a:pPr>
            <a:r>
              <a:rPr lang="en-US" sz="1800" dirty="0" smtClean="0"/>
              <a:t>(</a:t>
            </a:r>
            <a:r>
              <a:rPr lang="en-US" sz="1800" dirty="0"/>
              <a:t>3.2) directly</a:t>
            </a:r>
            <a:r>
              <a:rPr lang="en-US" sz="1800" dirty="0" smtClean="0"/>
              <a:t>.</a:t>
            </a:r>
          </a:p>
          <a:p>
            <a:pPr>
              <a:buNone/>
            </a:pPr>
            <a:endParaRPr lang="en-US" sz="1800" dirty="0" smtClean="0"/>
          </a:p>
          <a:p>
            <a:pPr>
              <a:buNone/>
            </a:pPr>
            <a:endParaRPr lang="en-US" sz="1800" dirty="0" smtClean="0"/>
          </a:p>
          <a:p>
            <a:pPr>
              <a:buNone/>
            </a:pPr>
            <a:endParaRPr lang="en-US" sz="1800" dirty="0" smtClean="0"/>
          </a:p>
          <a:p>
            <a:pPr>
              <a:buNone/>
            </a:pPr>
            <a:r>
              <a:rPr lang="en-US" sz="1800" dirty="0" smtClean="0"/>
              <a:t> For </a:t>
            </a:r>
            <a:r>
              <a:rPr lang="en-US" sz="1800" dirty="0"/>
              <a:t>compressible fluids, however, we must express y algebraically as a function of z or </a:t>
            </a:r>
            <a:r>
              <a:rPr lang="en-US" sz="1800" dirty="0" smtClean="0"/>
              <a:t>p</a:t>
            </a:r>
          </a:p>
          <a:p>
            <a:pPr>
              <a:buNone/>
            </a:pPr>
            <a:r>
              <a:rPr lang="en-US" sz="1800" dirty="0" smtClean="0"/>
              <a:t>if </a:t>
            </a:r>
            <a:r>
              <a:rPr lang="en-US" sz="1800" dirty="0"/>
              <a:t>we wish to determine pressure accurately as a function of </a:t>
            </a:r>
            <a:r>
              <a:rPr lang="en-US" sz="1800" dirty="0" smtClean="0"/>
              <a:t>elevation</a:t>
            </a:r>
            <a:endParaRPr lang="en-US" sz="1800" dirty="0"/>
          </a:p>
          <a:p>
            <a:pPr>
              <a:buNone/>
            </a:pPr>
            <a:endParaRPr lang="en-US" sz="1800" dirty="0"/>
          </a:p>
        </p:txBody>
      </p:sp>
      <p:pic>
        <p:nvPicPr>
          <p:cNvPr id="13" name="Picture 12" descr="Photo0107 copy.jpg"/>
          <p:cNvPicPr>
            <a:picLocks noChangeAspect="1"/>
          </p:cNvPicPr>
          <p:nvPr/>
        </p:nvPicPr>
        <p:blipFill>
          <a:blip r:embed="rId2" cstate="print"/>
          <a:stretch>
            <a:fillRect/>
          </a:stretch>
        </p:blipFill>
        <p:spPr>
          <a:xfrm>
            <a:off x="1524000" y="4729993"/>
            <a:ext cx="5105400" cy="1213607"/>
          </a:xfrm>
          <a:prstGeom prst="rect">
            <a:avLst/>
          </a:prstGeom>
        </p:spPr>
      </p:pic>
      <p:sp>
        <p:nvSpPr>
          <p:cNvPr id="2" name="Title 1"/>
          <p:cNvSpPr>
            <a:spLocks noGrp="1"/>
          </p:cNvSpPr>
          <p:nvPr>
            <p:ph type="title"/>
          </p:nvPr>
        </p:nvSpPr>
        <p:spPr>
          <a:xfrm>
            <a:off x="457200" y="274638"/>
            <a:ext cx="8229600" cy="487362"/>
          </a:xfrm>
        </p:spPr>
        <p:txBody>
          <a:bodyPr>
            <a:normAutofit fontScale="90000"/>
          </a:bodyPr>
          <a:lstStyle/>
          <a:p>
            <a:r>
              <a:rPr lang="en-US" b="1" u="sng" baseline="0" dirty="0" smtClean="0">
                <a:solidFill>
                  <a:srgbClr val="000000"/>
                </a:solidFill>
              </a:rPr>
              <a:t>Fluid Statics</a:t>
            </a:r>
            <a:br>
              <a:rPr lang="en-US" b="1" u="sng" baseline="0" dirty="0" smtClean="0">
                <a:solidFill>
                  <a:srgbClr val="000000"/>
                </a:solidFill>
              </a:rPr>
            </a:br>
            <a:endParaRPr lang="en-US" dirty="0"/>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3"/>
          <a:stretch>
            <a:fillRect/>
          </a:stretch>
        </p:blipFill>
        <p:spPr bwMode="auto">
          <a:xfrm>
            <a:off x="439280" y="1066800"/>
            <a:ext cx="7028320" cy="609600"/>
          </a:xfrm>
          <a:prstGeom prst="rect">
            <a:avLst/>
          </a:prstGeom>
          <a:noFill/>
          <a:ln>
            <a:noFill/>
          </a:ln>
        </p:spPr>
      </p:pic>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752600" y="1828800"/>
            <a:ext cx="889000" cy="533400"/>
          </a:xfrm>
          <a:prstGeom prst="rect">
            <a:avLst/>
          </a:prstGeom>
          <a:noFill/>
        </p:spPr>
      </p:pic>
      <p:sp>
        <p:nvSpPr>
          <p:cNvPr id="204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85" name="Picture 5"/>
          <p:cNvPicPr>
            <a:picLocks noChangeAspect="1" noChangeArrowheads="1"/>
          </p:cNvPicPr>
          <p:nvPr/>
        </p:nvPicPr>
        <p:blipFill>
          <a:blip r:embed="rId5">
            <a:clrChange>
              <a:clrFrom>
                <a:srgbClr val="FFFFFF"/>
              </a:clrFrom>
              <a:clrTo>
                <a:srgbClr val="FFFFFF">
                  <a:alpha val="0"/>
                </a:srgbClr>
              </a:clrTo>
            </a:clrChange>
            <a:lum bright="-40000"/>
          </a:blip>
          <a:srcRect/>
          <a:stretch>
            <a:fillRect/>
          </a:stretch>
        </p:blipFill>
        <p:spPr bwMode="auto">
          <a:xfrm>
            <a:off x="5562600" y="2133600"/>
            <a:ext cx="1031875" cy="619125"/>
          </a:xfrm>
          <a:prstGeom prst="rect">
            <a:avLst/>
          </a:prstGeom>
          <a:noFill/>
        </p:spPr>
      </p:pic>
      <p:sp>
        <p:nvSpPr>
          <p:cNvPr id="14" name="TextBox 13"/>
          <p:cNvSpPr txBox="1"/>
          <p:nvPr/>
        </p:nvSpPr>
        <p:spPr>
          <a:xfrm>
            <a:off x="5181600" y="5562600"/>
            <a:ext cx="617477" cy="369332"/>
          </a:xfrm>
          <a:prstGeom prst="rect">
            <a:avLst/>
          </a:prstGeom>
          <a:noFill/>
        </p:spPr>
        <p:txBody>
          <a:bodyPr wrap="none" rtlCol="0">
            <a:spAutoFit/>
          </a:bodyPr>
          <a:lstStyle/>
          <a:p>
            <a:r>
              <a:rPr lang="en-US" dirty="0" smtClean="0"/>
              <a:t>(3.3)</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7200" cy="487362"/>
          </a:xfrm>
        </p:spPr>
        <p:txBody>
          <a:bodyPr>
            <a:noAutofit/>
          </a:bodyPr>
          <a:lstStyle/>
          <a:p>
            <a:r>
              <a:rPr lang="en-US" sz="2800" b="1" u="sng" baseline="0" dirty="0" smtClean="0">
                <a:solidFill>
                  <a:srgbClr val="000000"/>
                </a:solidFill>
              </a:rPr>
              <a:t>Fluid Statics</a:t>
            </a:r>
            <a:br>
              <a:rPr lang="en-US" sz="2800" b="1" u="sng" baseline="0" dirty="0" smtClean="0">
                <a:solidFill>
                  <a:srgbClr val="000000"/>
                </a:solidFill>
              </a:rPr>
            </a:br>
            <a:endParaRPr lang="en-US" sz="2800" dirty="0"/>
          </a:p>
        </p:txBody>
      </p:sp>
      <p:sp>
        <p:nvSpPr>
          <p:cNvPr id="3" name="Content Placeholder 2"/>
          <p:cNvSpPr>
            <a:spLocks noGrp="1"/>
          </p:cNvSpPr>
          <p:nvPr>
            <p:ph idx="1"/>
          </p:nvPr>
        </p:nvSpPr>
        <p:spPr>
          <a:xfrm>
            <a:off x="4343400" y="838200"/>
            <a:ext cx="4419600" cy="3810000"/>
          </a:xfrm>
        </p:spPr>
        <p:txBody>
          <a:bodyPr>
            <a:normAutofit fontScale="47500" lnSpcReduction="20000"/>
          </a:bodyPr>
          <a:lstStyle/>
          <a:p>
            <a:pPr>
              <a:buNone/>
            </a:pPr>
            <a:r>
              <a:rPr lang="en-US" b="1" dirty="0" smtClean="0"/>
              <a:t>      </a:t>
            </a:r>
            <a:r>
              <a:rPr lang="en-US" b="1" u="sng" dirty="0" smtClean="0"/>
              <a:t>PRESSURE </a:t>
            </a:r>
            <a:r>
              <a:rPr lang="en-US" b="1" u="sng" dirty="0"/>
              <a:t>EXPRESSED IN HEIGHT OF FLUID</a:t>
            </a:r>
            <a:endParaRPr lang="en-US" u="sng" dirty="0"/>
          </a:p>
          <a:p>
            <a:pPr algn="just"/>
            <a:r>
              <a:rPr lang="en-US" dirty="0" smtClean="0"/>
              <a:t>      Imagine </a:t>
            </a:r>
            <a:r>
              <a:rPr lang="en-US" dirty="0"/>
              <a:t>an open tank of liquid with no pressure acting on its surface (Fig. 3.3), though in reality the minimum pressure upon any liquid surface is the pressure of its own vapor. Disregarding this for the moment, by Eq. (3.4), the pressure at any depth </a:t>
            </a:r>
            <a:r>
              <a:rPr lang="en-US" i="1" dirty="0"/>
              <a:t>h is p = </a:t>
            </a:r>
            <a:r>
              <a:rPr lang="en-US" i="1" dirty="0" err="1"/>
              <a:t>yh</a:t>
            </a:r>
            <a:r>
              <a:rPr lang="en-US" i="1" dirty="0"/>
              <a:t>. </a:t>
            </a:r>
            <a:r>
              <a:rPr lang="en-US" dirty="0"/>
              <a:t>If we assume </a:t>
            </a:r>
            <a:r>
              <a:rPr lang="en-US" i="1" dirty="0"/>
              <a:t>y </a:t>
            </a:r>
            <a:r>
              <a:rPr lang="en-US" dirty="0"/>
              <a:t>to be constant, there is a definite relation between p and h. That is, pressure (i.e., force per unit area) is equivalent to </a:t>
            </a:r>
            <a:r>
              <a:rPr lang="en-US" dirty="0" smtClean="0"/>
              <a:t>a </a:t>
            </a:r>
            <a:r>
              <a:rPr lang="en-US" dirty="0"/>
              <a:t>height </a:t>
            </a:r>
            <a:r>
              <a:rPr lang="en-US" i="1" dirty="0"/>
              <a:t>h </a:t>
            </a:r>
            <a:r>
              <a:rPr lang="en-US" dirty="0"/>
              <a:t>of some fluid of constant specific weight y. Often we find it more con­venient to express pressure in terms of a height of a column of fluid rather than in pressure per unit area.</a:t>
            </a:r>
          </a:p>
          <a:p>
            <a:pPr algn="just"/>
            <a:r>
              <a:rPr lang="en-US" dirty="0"/>
              <a:t>Even if the surface of the liquid is under some pressure, we only need to convert this pressure into an equivalent height of the fluid in question and add this to the value of </a:t>
            </a:r>
            <a:r>
              <a:rPr lang="en-US" i="1" dirty="0"/>
              <a:t>h </a:t>
            </a:r>
            <a:r>
              <a:rPr lang="en-US" dirty="0"/>
              <a:t>shown in Fig. 3.3, to obtain the total pressure.</a:t>
            </a:r>
          </a:p>
          <a:p>
            <a:pPr algn="just">
              <a:buNone/>
            </a:pPr>
            <a:endParaRPr lang="en-US" dirty="0"/>
          </a:p>
          <a:p>
            <a:pPr>
              <a:buNone/>
            </a:pPr>
            <a:endParaRPr lang="en-US" dirty="0"/>
          </a:p>
        </p:txBody>
      </p:sp>
      <p:pic>
        <p:nvPicPr>
          <p:cNvPr id="4" name="Picture 3" descr="Photo0042.jpg"/>
          <p:cNvPicPr>
            <a:picLocks noChangeAspect="1"/>
          </p:cNvPicPr>
          <p:nvPr/>
        </p:nvPicPr>
        <p:blipFill>
          <a:blip r:embed="rId3" cstate="print"/>
          <a:stretch>
            <a:fillRect/>
          </a:stretch>
        </p:blipFill>
        <p:spPr>
          <a:xfrm>
            <a:off x="304800" y="838199"/>
            <a:ext cx="3581400" cy="3502621"/>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609600" y="4572000"/>
            <a:ext cx="8153400" cy="1754326"/>
          </a:xfrm>
          <a:prstGeom prst="rect">
            <a:avLst/>
          </a:prstGeom>
          <a:noFill/>
        </p:spPr>
        <p:txBody>
          <a:bodyPr wrap="square" rtlCol="0">
            <a:spAutoFit/>
          </a:bodyPr>
          <a:lstStyle/>
          <a:p>
            <a:pPr algn="just"/>
            <a:r>
              <a:rPr lang="en-US" dirty="0" smtClean="0"/>
              <a:t> Thus we may relate pressure </a:t>
            </a:r>
            <a:r>
              <a:rPr lang="en-US" i="1" dirty="0" smtClean="0"/>
              <a:t>p </a:t>
            </a:r>
            <a:r>
              <a:rPr lang="en-US" dirty="0" smtClean="0"/>
              <a:t>to the height of a column of </a:t>
            </a:r>
            <a:r>
              <a:rPr lang="en-US" i="1" dirty="0" smtClean="0"/>
              <a:t>any </a:t>
            </a:r>
            <a:r>
              <a:rPr lang="en-US" dirty="0" smtClean="0"/>
              <a:t>fluid by the expression </a:t>
            </a:r>
          </a:p>
          <a:p>
            <a:pPr algn="just"/>
            <a:endParaRPr lang="en-US" dirty="0" smtClean="0"/>
          </a:p>
          <a:p>
            <a:pPr algn="just"/>
            <a:endParaRPr lang="en-US" dirty="0" smtClean="0"/>
          </a:p>
          <a:p>
            <a:pPr algn="just"/>
            <a:r>
              <a:rPr lang="en-US" dirty="0" smtClean="0"/>
              <a:t>This relationship is true for any consistent system of units. When we express pressure in this way, in terms of a height of fluid, we commonly refer to it as </a:t>
            </a:r>
            <a:r>
              <a:rPr lang="en-US" b="1" i="1" dirty="0" smtClean="0"/>
              <a:t>pres­sure head </a:t>
            </a:r>
            <a:endParaRPr lang="en-US" dirty="0"/>
          </a:p>
        </p:txBody>
      </p:sp>
      <p:graphicFrame>
        <p:nvGraphicFramePr>
          <p:cNvPr id="6" name="Object 5"/>
          <p:cNvGraphicFramePr>
            <a:graphicFrameLocks noChangeAspect="1"/>
          </p:cNvGraphicFramePr>
          <p:nvPr/>
        </p:nvGraphicFramePr>
        <p:xfrm>
          <a:off x="1508125" y="914400"/>
          <a:ext cx="3140075" cy="2197741"/>
        </p:xfrm>
        <a:graphic>
          <a:graphicData uri="http://schemas.openxmlformats.org/presentationml/2006/ole">
            <p:oleObj spid="_x0000_s19458" name="Document" r:id="rId4" imgW="6499996" imgH="4540192" progId="Word.Document.12">
              <p:embed/>
            </p:oleObj>
          </a:graphicData>
        </a:graphic>
      </p:graphicFrame>
      <p:sp>
        <p:nvSpPr>
          <p:cNvPr id="1946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9460" name="Picture 4"/>
          <p:cNvPicPr>
            <a:picLocks noChangeAspect="1" noChangeArrowheads="1"/>
          </p:cNvPicPr>
          <p:nvPr/>
        </p:nvPicPr>
        <p:blipFill>
          <a:blip r:embed="rId5">
            <a:clrChange>
              <a:clrFrom>
                <a:srgbClr val="FFFFFF"/>
              </a:clrFrom>
              <a:clrTo>
                <a:srgbClr val="FFFFFF">
                  <a:alpha val="0"/>
                </a:srgbClr>
              </a:clrTo>
            </a:clrChange>
            <a:lum bright="-40000"/>
          </a:blip>
          <a:srcRect/>
          <a:stretch>
            <a:fillRect/>
          </a:stretch>
        </p:blipFill>
        <p:spPr bwMode="auto">
          <a:xfrm>
            <a:off x="1447800" y="5181600"/>
            <a:ext cx="762000" cy="51435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i="1" u="sng" dirty="0" smtClean="0"/>
              <a:t>Fluid Statics</a:t>
            </a:r>
            <a:endParaRPr lang="en-US" u="sng" dirty="0"/>
          </a:p>
        </p:txBody>
      </p:sp>
      <p:sp>
        <p:nvSpPr>
          <p:cNvPr id="3" name="Content Placeholder 2"/>
          <p:cNvSpPr>
            <a:spLocks noGrp="1"/>
          </p:cNvSpPr>
          <p:nvPr>
            <p:ph idx="1"/>
          </p:nvPr>
        </p:nvSpPr>
        <p:spPr>
          <a:xfrm>
            <a:off x="3429000" y="990600"/>
            <a:ext cx="5410200" cy="4525963"/>
          </a:xfrm>
        </p:spPr>
        <p:txBody>
          <a:bodyPr>
            <a:normAutofit fontScale="70000" lnSpcReduction="20000"/>
          </a:bodyPr>
          <a:lstStyle/>
          <a:p>
            <a:pPr algn="just">
              <a:buNone/>
            </a:pPr>
            <a:r>
              <a:rPr lang="en-US" dirty="0" smtClean="0"/>
              <a:t>     An important property follows from Eq. (3.3), which we can express as:</a:t>
            </a:r>
          </a:p>
          <a:p>
            <a:pPr algn="just">
              <a:buNone/>
            </a:pPr>
            <a:r>
              <a:rPr lang="en-US" dirty="0" smtClean="0"/>
              <a:t> </a:t>
            </a:r>
          </a:p>
          <a:p>
            <a:pPr algn="just">
              <a:buNone/>
            </a:pPr>
            <a:r>
              <a:rPr lang="en-US" dirty="0" smtClean="0"/>
              <a:t>     For Incompressible fluid:	</a:t>
            </a:r>
          </a:p>
          <a:p>
            <a:pPr algn="just">
              <a:buNone/>
            </a:pPr>
            <a:r>
              <a:rPr lang="en-US" i="1" dirty="0" smtClean="0"/>
              <a:t>     p/</a:t>
            </a:r>
            <a:r>
              <a:rPr lang="el-GR" i="1" dirty="0" smtClean="0"/>
              <a:t>ϒ</a:t>
            </a:r>
            <a:r>
              <a:rPr lang="en-US" i="1" dirty="0" smtClean="0"/>
              <a:t> </a:t>
            </a:r>
            <a:r>
              <a:rPr lang="en-US" dirty="0" smtClean="0"/>
              <a:t>+ z</a:t>
            </a:r>
            <a:r>
              <a:rPr lang="en-US" i="1" baseline="-25000" dirty="0" smtClean="0"/>
              <a:t> </a:t>
            </a:r>
            <a:r>
              <a:rPr lang="en-US" i="1" dirty="0" smtClean="0"/>
              <a:t>= p</a:t>
            </a:r>
            <a:r>
              <a:rPr lang="en-US" i="1" baseline="-25000" dirty="0" smtClean="0"/>
              <a:t>1</a:t>
            </a:r>
            <a:r>
              <a:rPr lang="en-US" i="1" dirty="0" smtClean="0"/>
              <a:t> /</a:t>
            </a:r>
            <a:r>
              <a:rPr lang="el-GR" i="1" dirty="0" smtClean="0"/>
              <a:t>ϒ</a:t>
            </a:r>
            <a:r>
              <a:rPr lang="en-US" i="1" dirty="0" smtClean="0"/>
              <a:t> </a:t>
            </a:r>
            <a:r>
              <a:rPr lang="en-US" dirty="0" smtClean="0"/>
              <a:t>+ z</a:t>
            </a:r>
            <a:r>
              <a:rPr lang="en-US" baseline="-25000" dirty="0" smtClean="0"/>
              <a:t>1</a:t>
            </a:r>
            <a:r>
              <a:rPr lang="en-US" dirty="0" smtClean="0"/>
              <a:t> = constant	</a:t>
            </a:r>
          </a:p>
          <a:p>
            <a:pPr algn="just">
              <a:buNone/>
            </a:pPr>
            <a:endParaRPr lang="en-US" dirty="0" smtClean="0"/>
          </a:p>
          <a:p>
            <a:pPr algn="just">
              <a:buNone/>
            </a:pPr>
            <a:r>
              <a:rPr lang="en-US" dirty="0" smtClean="0"/>
              <a:t>     This shows that for an incompressible fluid at rest, at any point in the fluid the sum of the elevation z and the pressure head p/</a:t>
            </a:r>
            <a:r>
              <a:rPr lang="el-GR" dirty="0" smtClean="0"/>
              <a:t>ϒ</a:t>
            </a:r>
            <a:r>
              <a:rPr lang="en-US" dirty="0" smtClean="0"/>
              <a:t> is equal to the sum of these two quantities at any other point. The significance of this statement is that, in a fluid at rest, with an increase in elevation there is a decrease in pressure head, and vice versa. This concept is depicted in Fig. </a:t>
            </a:r>
          </a:p>
          <a:p>
            <a:pPr algn="just">
              <a:buNone/>
            </a:pPr>
            <a:endParaRPr lang="en-US" dirty="0"/>
          </a:p>
        </p:txBody>
      </p:sp>
      <p:pic>
        <p:nvPicPr>
          <p:cNvPr id="4" name="Picture 3" descr="Photo0065.jpg"/>
          <p:cNvPicPr>
            <a:picLocks noChangeAspect="1"/>
          </p:cNvPicPr>
          <p:nvPr/>
        </p:nvPicPr>
        <p:blipFill>
          <a:blip r:embed="rId2" cstate="print"/>
          <a:stretch>
            <a:fillRect/>
          </a:stretch>
        </p:blipFill>
        <p:spPr>
          <a:xfrm>
            <a:off x="228600" y="990600"/>
            <a:ext cx="2976605"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600" i="1" u="sng" dirty="0" smtClean="0"/>
              <a:t>Fluid Statics</a:t>
            </a:r>
            <a:endParaRPr lang="en-US" sz="3600" dirty="0"/>
          </a:p>
        </p:txBody>
      </p:sp>
      <p:sp>
        <p:nvSpPr>
          <p:cNvPr id="3" name="Content Placeholder 2"/>
          <p:cNvSpPr>
            <a:spLocks noGrp="1"/>
          </p:cNvSpPr>
          <p:nvPr>
            <p:ph idx="1"/>
          </p:nvPr>
        </p:nvSpPr>
        <p:spPr>
          <a:xfrm>
            <a:off x="4572000" y="990600"/>
            <a:ext cx="4114800" cy="4191000"/>
          </a:xfrm>
        </p:spPr>
        <p:txBody>
          <a:bodyPr>
            <a:normAutofit fontScale="62500" lnSpcReduction="20000"/>
          </a:bodyPr>
          <a:lstStyle/>
          <a:p>
            <a:pPr algn="just">
              <a:buNone/>
            </a:pPr>
            <a:r>
              <a:rPr lang="en-US" dirty="0" smtClean="0"/>
              <a:t>        pressure relative to absolute zero is called </a:t>
            </a:r>
            <a:r>
              <a:rPr lang="en-US" b="1" i="1" dirty="0" smtClean="0"/>
              <a:t>absolute </a:t>
            </a:r>
            <a:r>
              <a:rPr lang="en-US" dirty="0" smtClean="0"/>
              <a:t>pressure; Pressure relative to atmospheric pressure is </a:t>
            </a:r>
            <a:r>
              <a:rPr lang="en-US" b="1" i="1" dirty="0" smtClean="0"/>
              <a:t>gage</a:t>
            </a:r>
            <a:r>
              <a:rPr lang="en-US" i="1" dirty="0" smtClean="0"/>
              <a:t> </a:t>
            </a:r>
            <a:r>
              <a:rPr lang="en-US" dirty="0" smtClean="0"/>
              <a:t>pressure. </a:t>
            </a:r>
          </a:p>
          <a:p>
            <a:pPr algn="just">
              <a:buNone/>
            </a:pPr>
            <a:r>
              <a:rPr lang="en-US" dirty="0" smtClean="0"/>
              <a:t>        If the pressure is below that of the atmosphere, we call it </a:t>
            </a:r>
            <a:r>
              <a:rPr lang="en-US" i="1" dirty="0" smtClean="0"/>
              <a:t>a </a:t>
            </a:r>
            <a:r>
              <a:rPr lang="en-US" b="1" i="1" dirty="0" smtClean="0"/>
              <a:t>vacuum.</a:t>
            </a:r>
            <a:endParaRPr lang="en-US" dirty="0" smtClean="0"/>
          </a:p>
          <a:p>
            <a:pPr algn="just">
              <a:buNone/>
            </a:pPr>
            <a:r>
              <a:rPr lang="en-US" dirty="0" smtClean="0"/>
              <a:t>        All values of absolute pressure are positive, </a:t>
            </a:r>
          </a:p>
          <a:p>
            <a:pPr algn="just">
              <a:buNone/>
            </a:pPr>
            <a:r>
              <a:rPr lang="en-US" dirty="0" smtClean="0"/>
              <a:t>        We can see from the preceding discussion that the following relation holds,</a:t>
            </a:r>
          </a:p>
          <a:p>
            <a:pPr algn="just">
              <a:buNone/>
            </a:pPr>
            <a:r>
              <a:rPr lang="en-US" dirty="0" smtClean="0"/>
              <a:t> </a:t>
            </a:r>
            <a:r>
              <a:rPr lang="en-US" dirty="0" err="1" smtClean="0"/>
              <a:t>p</a:t>
            </a:r>
            <a:r>
              <a:rPr lang="en-US" baseline="-25000" dirty="0" err="1" smtClean="0"/>
              <a:t>abs</a:t>
            </a:r>
            <a:r>
              <a:rPr lang="en-US" dirty="0" smtClean="0"/>
              <a:t> = </a:t>
            </a:r>
            <a:r>
              <a:rPr lang="en-US" dirty="0" err="1" smtClean="0"/>
              <a:t>P</a:t>
            </a:r>
            <a:r>
              <a:rPr lang="en-US" baseline="-25000" dirty="0" err="1" smtClean="0"/>
              <a:t>atm</a:t>
            </a:r>
            <a:r>
              <a:rPr lang="en-US" dirty="0" smtClean="0"/>
              <a:t> + </a:t>
            </a:r>
            <a:r>
              <a:rPr lang="en-US" dirty="0" err="1" smtClean="0"/>
              <a:t>P</a:t>
            </a:r>
            <a:r>
              <a:rPr lang="en-US" baseline="-25000" dirty="0" err="1" smtClean="0"/>
              <a:t>gage</a:t>
            </a:r>
            <a:endParaRPr lang="en-US" baseline="-25000" dirty="0" smtClean="0"/>
          </a:p>
          <a:p>
            <a:pPr algn="just">
              <a:buNone/>
            </a:pPr>
            <a:r>
              <a:rPr lang="en-US" dirty="0" smtClean="0"/>
              <a:t>where </a:t>
            </a:r>
            <a:r>
              <a:rPr lang="en-US" dirty="0" err="1" smtClean="0"/>
              <a:t>p</a:t>
            </a:r>
            <a:r>
              <a:rPr lang="en-US" baseline="-25000" dirty="0" err="1" smtClean="0"/>
              <a:t>gage</a:t>
            </a:r>
            <a:r>
              <a:rPr lang="en-US" dirty="0" smtClean="0"/>
              <a:t> may be positive or negative (vacuum).</a:t>
            </a:r>
            <a:endParaRPr lang="en-US" dirty="0"/>
          </a:p>
        </p:txBody>
      </p:sp>
      <p:pic>
        <p:nvPicPr>
          <p:cNvPr id="4" name="Picture 3" descr="Photo0066.jpg"/>
          <p:cNvPicPr>
            <a:picLocks noChangeAspect="1"/>
          </p:cNvPicPr>
          <p:nvPr/>
        </p:nvPicPr>
        <p:blipFill>
          <a:blip r:embed="rId2" cstate="print"/>
          <a:stretch>
            <a:fillRect/>
          </a:stretch>
        </p:blipFill>
        <p:spPr>
          <a:xfrm>
            <a:off x="228600" y="990600"/>
            <a:ext cx="4267199" cy="324816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TotalTime>
  <Words>1412</Words>
  <Application>Microsoft Office PowerPoint</Application>
  <PresentationFormat>On-screen Show (4:3)</PresentationFormat>
  <Paragraphs>141</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Office Theme</vt:lpstr>
      <vt:lpstr>Document</vt:lpstr>
      <vt:lpstr>Slide 1</vt:lpstr>
      <vt:lpstr>Fluid Statics </vt:lpstr>
      <vt:lpstr>Fluid Statics </vt:lpstr>
      <vt:lpstr>Fluid Statics </vt:lpstr>
      <vt:lpstr>Fluid Statics </vt:lpstr>
      <vt:lpstr>Fluid Statics </vt:lpstr>
      <vt:lpstr>Fluid Statics </vt:lpstr>
      <vt:lpstr>Fluid Statics</vt:lpstr>
      <vt:lpstr>Fluid Statics</vt:lpstr>
      <vt:lpstr>Fluid Statics Measurement of Pressure</vt:lpstr>
      <vt:lpstr>Fluid Statics  Measurement of Pressure</vt:lpstr>
      <vt:lpstr>Fluid Statics </vt:lpstr>
      <vt:lpstr>Fluid Statics Measurement of Pressure</vt:lpstr>
      <vt:lpstr>Fluid Statics Measurement of Pressure</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COMPAQ</dc:creator>
  <cp:lastModifiedBy>COMPAQ</cp:lastModifiedBy>
  <cp:revision>79</cp:revision>
  <dcterms:created xsi:type="dcterms:W3CDTF">2011-07-19T03:52:51Z</dcterms:created>
  <dcterms:modified xsi:type="dcterms:W3CDTF">2011-07-20T05:35:34Z</dcterms:modified>
</cp:coreProperties>
</file>